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5.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7.xml" ContentType="application/vnd.openxmlformats-officedocument.presentationml.slide+xml"/>
  <Override PartName="/ppt/slides/slide14.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28.xml" ContentType="application/vnd.openxmlformats-officedocument.presentationml.slide+xml"/>
  <Override PartName="/ppt/slides/slide23.xml" ContentType="application/vnd.openxmlformats-officedocument.presentationml.slide+xml"/>
  <Override PartName="/ppt/slides/slide29.xml" ContentType="application/vnd.openxmlformats-officedocument.presentationml.slide+xml"/>
  <Override PartName="/ppt/slides/slide24.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89" r:id="rId3"/>
    <p:sldId id="284" r:id="rId4"/>
    <p:sldId id="290" r:id="rId5"/>
    <p:sldId id="300" r:id="rId6"/>
    <p:sldId id="280" r:id="rId7"/>
    <p:sldId id="271" r:id="rId8"/>
    <p:sldId id="266" r:id="rId9"/>
    <p:sldId id="263" r:id="rId10"/>
    <p:sldId id="291" r:id="rId11"/>
    <p:sldId id="262" r:id="rId12"/>
    <p:sldId id="277" r:id="rId13"/>
    <p:sldId id="278" r:id="rId14"/>
    <p:sldId id="279" r:id="rId15"/>
    <p:sldId id="281" r:id="rId16"/>
    <p:sldId id="272" r:id="rId17"/>
    <p:sldId id="273" r:id="rId18"/>
    <p:sldId id="275" r:id="rId19"/>
    <p:sldId id="285" r:id="rId20"/>
    <p:sldId id="286" r:id="rId21"/>
    <p:sldId id="274" r:id="rId22"/>
    <p:sldId id="282" r:id="rId23"/>
    <p:sldId id="270" r:id="rId24"/>
    <p:sldId id="259" r:id="rId25"/>
    <p:sldId id="260" r:id="rId26"/>
    <p:sldId id="258" r:id="rId27"/>
    <p:sldId id="269" r:id="rId28"/>
    <p:sldId id="261" r:id="rId29"/>
    <p:sldId id="292" r:id="rId30"/>
    <p:sldId id="293" r:id="rId31"/>
    <p:sldId id="283" r:id="rId32"/>
    <p:sldId id="301" r:id="rId33"/>
    <p:sldId id="296" r:id="rId34"/>
    <p:sldId id="297" r:id="rId35"/>
    <p:sldId id="294" r:id="rId36"/>
    <p:sldId id="299" r:id="rId37"/>
    <p:sldId id="295"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AC4181-4134-A465-84BD-39177BF342E4}" v="21" dt="2022-08-30T09:35:47.4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4" autoAdjust="0"/>
    <p:restoredTop sz="94563" autoAdjust="0"/>
  </p:normalViewPr>
  <p:slideViewPr>
    <p:cSldViewPr>
      <p:cViewPr varScale="1">
        <p:scale>
          <a:sx n="66" d="100"/>
          <a:sy n="66" d="100"/>
        </p:scale>
        <p:origin x="664" y="44"/>
      </p:cViewPr>
      <p:guideLst>
        <p:guide orient="horz" pos="2160"/>
        <p:guide pos="2880"/>
      </p:guideLst>
    </p:cSldViewPr>
  </p:slideViewPr>
  <p:outlineViewPr>
    <p:cViewPr>
      <p:scale>
        <a:sx n="33" d="100"/>
        <a:sy n="33" d="100"/>
      </p:scale>
      <p:origin x="0" y="3979"/>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47"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09A8AC-B1A4-4DD8-9A82-3358B2439A35}" type="datetimeFigureOut">
              <a:rPr lang="en-GB" smtClean="0"/>
              <a:pPr/>
              <a:t>05/09/2022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E0DDF3-6E84-43EE-8C79-9D057C290889}" type="slidenum">
              <a:rPr lang="en-GB" smtClean="0"/>
              <a:pPr/>
              <a:t>‹#›</a:t>
            </a:fld>
            <a:endParaRPr lang="en-GB"/>
          </a:p>
        </p:txBody>
      </p:sp>
    </p:spTree>
    <p:extLst>
      <p:ext uri="{BB962C8B-B14F-4D97-AF65-F5344CB8AC3E}">
        <p14:creationId xmlns:p14="http://schemas.microsoft.com/office/powerpoint/2010/main" val="73549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C69CD62-26BB-430A-AF7B-491194DC14BF}" type="slidenum">
              <a:rPr lang="en-US"/>
              <a:pPr/>
              <a:t>21</a:t>
            </a:fld>
            <a:endParaRPr lang="en-US"/>
          </a:p>
        </p:txBody>
      </p:sp>
      <p:sp>
        <p:nvSpPr>
          <p:cNvPr id="4097" name="Rectangle 1"/>
          <p:cNvSpPr txBox="1">
            <a:spLocks noGrp="1" noRot="1" noChangeAspect="1" noChangeArrowheads="1"/>
          </p:cNvSpPr>
          <p:nvPr>
            <p:ph type="sldImg"/>
          </p:nvPr>
        </p:nvSpPr>
        <p:spPr bwMode="auto">
          <a:xfrm>
            <a:off x="1206500" y="603250"/>
            <a:ext cx="3968750" cy="2976563"/>
          </a:xfrm>
          <a:prstGeom prst="rect">
            <a:avLst/>
          </a:prstGeom>
          <a:solidFill>
            <a:srgbClr val="FFFFFF"/>
          </a:solidFill>
          <a:ln>
            <a:solidFill>
              <a:srgbClr val="000000"/>
            </a:solidFill>
            <a:miter lim="800000"/>
            <a:headEnd/>
            <a:tailEnd/>
          </a:ln>
        </p:spPr>
      </p:sp>
      <p:sp>
        <p:nvSpPr>
          <p:cNvPr id="4098" name="Text Box 2"/>
          <p:cNvSpPr txBox="1">
            <a:spLocks noGrp="1" noChangeArrowheads="1"/>
          </p:cNvSpPr>
          <p:nvPr>
            <p:ph type="body" idx="1"/>
          </p:nvPr>
        </p:nvSpPr>
        <p:spPr bwMode="auto">
          <a:xfrm>
            <a:off x="637988" y="3771645"/>
            <a:ext cx="5105336" cy="3573423"/>
          </a:xfrm>
          <a:prstGeom prst="rect">
            <a:avLst/>
          </a:prstGeom>
          <a:noFill/>
          <a:ln cap="flat">
            <a:round/>
            <a:headEnd/>
            <a:tailEnd/>
          </a:ln>
        </p:spPr>
        <p:txBody>
          <a:bodyPr lIns="0" tIns="7732" rIns="0" bIns="0"/>
          <a:lstStyle/>
          <a:p>
            <a:pPr>
              <a:lnSpc>
                <a:spcPct val="93000"/>
              </a:lnSpc>
              <a:spcBef>
                <a:spcPct val="0"/>
              </a:spcBef>
              <a:tabLst>
                <a:tab pos="634643" algn="l"/>
                <a:tab pos="1269286" algn="l"/>
                <a:tab pos="1903929" algn="l"/>
                <a:tab pos="2538573" algn="l"/>
                <a:tab pos="3173216" algn="l"/>
                <a:tab pos="3807859" algn="l"/>
                <a:tab pos="4442502" algn="l"/>
              </a:tabLst>
            </a:pPr>
            <a:r>
              <a:rPr lang="en-US" sz="900" dirty="0">
                <a:latin typeface="Arial Unicode MS" pitchFamily="32" charset="0"/>
                <a:cs typeface="Arial Unicode MS" pitchFamily="32" charset="0"/>
              </a:rPr>
              <a:t>Figure 2. Rate of Hepatitis B Virus (HBV) Infection among Infants. The intention-to-treat analysis included the infants born to all enrolled participants except for women who withdrew consent before the initiation of treatment. The per-protocol analysis excluded infants born to women who withdrew consent, were lost to follow-up, or discontinued treatment for any reason.</a:t>
            </a:r>
          </a:p>
        </p:txBody>
      </p:sp>
    </p:spTree>
    <p:extLst>
      <p:ext uri="{BB962C8B-B14F-4D97-AF65-F5344CB8AC3E}">
        <p14:creationId xmlns:p14="http://schemas.microsoft.com/office/powerpoint/2010/main" val="2946218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A80D742-9CAA-47F9-8190-8ED4E9BE132D}" type="datetimeFigureOut">
              <a:rPr lang="en-GB" smtClean="0"/>
              <a:pPr/>
              <a:t>05/09/2022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1D2999-83D3-4F36-BEBD-31C22701F1E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80D742-9CAA-47F9-8190-8ED4E9BE132D}" type="datetimeFigureOut">
              <a:rPr lang="en-GB" smtClean="0"/>
              <a:pPr/>
              <a:t>05/09/2022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1D2999-83D3-4F36-BEBD-31C22701F1E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80D742-9CAA-47F9-8190-8ED4E9BE132D}" type="datetimeFigureOut">
              <a:rPr lang="en-GB" smtClean="0"/>
              <a:pPr/>
              <a:t>05/09/2022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1D2999-83D3-4F36-BEBD-31C22701F1E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A80D742-9CAA-47F9-8190-8ED4E9BE132D}" type="datetimeFigureOut">
              <a:rPr lang="en-GB" smtClean="0"/>
              <a:pPr/>
              <a:t>05/09/2022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B1D2999-83D3-4F36-BEBD-31C22701F1E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A80D742-9CAA-47F9-8190-8ED4E9BE132D}" type="datetimeFigureOut">
              <a:rPr lang="en-GB" smtClean="0"/>
              <a:pPr/>
              <a:t>05/09/2022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B1D2999-83D3-4F36-BEBD-31C22701F1E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A80D742-9CAA-47F9-8190-8ED4E9BE132D}" type="datetimeFigureOut">
              <a:rPr lang="en-GB" smtClean="0"/>
              <a:pPr/>
              <a:t>05/09/2022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B1D2999-83D3-4F36-BEBD-31C22701F1E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80D742-9CAA-47F9-8190-8ED4E9BE132D}" type="datetimeFigureOut">
              <a:rPr lang="en-GB" smtClean="0"/>
              <a:pPr/>
              <a:t>05/09/2022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B1D2999-83D3-4F36-BEBD-31C22701F1E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80D742-9CAA-47F9-8190-8ED4E9BE132D}" type="datetimeFigureOut">
              <a:rPr lang="en-GB" smtClean="0"/>
              <a:pPr/>
              <a:t>05/09/2022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B1D2999-83D3-4F36-BEBD-31C22701F1E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80D742-9CAA-47F9-8190-8ED4E9BE132D}" type="datetimeFigureOut">
              <a:rPr lang="en-GB" smtClean="0"/>
              <a:pPr/>
              <a:t>05/09/2022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B1D2999-83D3-4F36-BEBD-31C22701F1E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80D742-9CAA-47F9-8190-8ED4E9BE132D}" type="datetimeFigureOut">
              <a:rPr lang="en-GB" smtClean="0"/>
              <a:pPr/>
              <a:t>05/09/2022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1D2999-83D3-4F36-BEBD-31C22701F1E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A80D742-9CAA-47F9-8190-8ED4E9BE132D}" type="datetimeFigureOut">
              <a:rPr lang="en-GB" smtClean="0"/>
              <a:pPr/>
              <a:t>05/09/2022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1D2999-83D3-4F36-BEBD-31C22701F1E6}"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489" y="274544"/>
            <a:ext cx="8229023" cy="1143000"/>
          </a:xfrm>
          <a:prstGeom prst="rect">
            <a:avLst/>
          </a:prstGeom>
        </p:spPr>
        <p:txBody>
          <a:bodyPr/>
          <a:lstStyle/>
          <a:p>
            <a:r>
              <a:rPr lang="en-US"/>
              <a:t>Click to edit Master title style</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0D742-9CAA-47F9-8190-8ED4E9BE132D}" type="datetimeFigureOut">
              <a:rPr lang="en-GB" smtClean="0"/>
              <a:pPr/>
              <a:t>05/09/2022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1D2999-83D3-4F36-BEBD-31C22701F1E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cid:image002.png@01D538DB.5F254910" TargetMode="Externa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hyperlink" Target="https://www.spaiin.scot.nhs.uk/perinatal-hiv-care-pathway/" TargetMode="External"/><Relationship Id="rId2" Type="http://schemas.openxmlformats.org/officeDocument/2006/relationships/image" Target="../media/image19.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5.emf"/><Relationship Id="rId7" Type="http://schemas.openxmlformats.org/officeDocument/2006/relationships/image" Target="../media/image49.emf"/><Relationship Id="rId2" Type="http://schemas.openxmlformats.org/officeDocument/2006/relationships/image" Target="../media/image44.emf"/><Relationship Id="rId1" Type="http://schemas.openxmlformats.org/officeDocument/2006/relationships/slideLayout" Target="../slideLayouts/slideLayout5.xml"/><Relationship Id="rId6" Type="http://schemas.openxmlformats.org/officeDocument/2006/relationships/image" Target="../media/image48.emf"/><Relationship Id="rId5" Type="http://schemas.openxmlformats.org/officeDocument/2006/relationships/image" Target="../media/image47.emf"/><Relationship Id="rId4" Type="http://schemas.openxmlformats.org/officeDocument/2006/relationships/image" Target="../media/image46.emf"/></Relationships>
</file>

<file path=ppt/slides/_rels/slide3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5.xml"/><Relationship Id="rId4" Type="http://schemas.openxmlformats.org/officeDocument/2006/relationships/image" Target="../media/image52.emf"/></Relationships>
</file>

<file path=ppt/slides/_rels/slide36.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5.xml"/><Relationship Id="rId4" Type="http://schemas.openxmlformats.org/officeDocument/2006/relationships/image" Target="../media/image55.emf"/></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Perinatal and </a:t>
            </a:r>
            <a:r>
              <a:rPr lang="en-GB" dirty="0" smtClean="0"/>
              <a:t>intrauterine infection </a:t>
            </a:r>
            <a:r>
              <a:rPr lang="en-GB" dirty="0"/>
              <a:t>– what’s new </a:t>
            </a:r>
            <a:br>
              <a:rPr lang="en-GB" dirty="0"/>
            </a:br>
            <a:endParaRPr lang="en-GB" dirty="0"/>
          </a:p>
        </p:txBody>
      </p:sp>
      <p:sp>
        <p:nvSpPr>
          <p:cNvPr id="3" name="Subtitle 2"/>
          <p:cNvSpPr>
            <a:spLocks noGrp="1"/>
          </p:cNvSpPr>
          <p:nvPr>
            <p:ph type="subTitle" idx="1"/>
          </p:nvPr>
        </p:nvSpPr>
        <p:spPr>
          <a:xfrm>
            <a:off x="1371600" y="3980656"/>
            <a:ext cx="6400800" cy="1752600"/>
          </a:xfrm>
        </p:spPr>
        <p:txBody>
          <a:bodyPr>
            <a:normAutofit/>
          </a:bodyPr>
          <a:lstStyle/>
          <a:p>
            <a:r>
              <a:rPr lang="en-GB" sz="2400" dirty="0"/>
              <a:t>Dr Conor Doherty</a:t>
            </a:r>
          </a:p>
          <a:p>
            <a:r>
              <a:rPr lang="en-GB" sz="2400" dirty="0"/>
              <a:t>Paediatric Infectious Diseases and Immunology</a:t>
            </a:r>
          </a:p>
          <a:p>
            <a:r>
              <a:rPr lang="en-GB" sz="2400" dirty="0"/>
              <a:t>RHC Glasgow</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Plan</a:t>
            </a:r>
          </a:p>
        </p:txBody>
      </p:sp>
      <p:sp>
        <p:nvSpPr>
          <p:cNvPr id="4" name="Content Placeholder 3">
            <a:extLst>
              <a:ext uri="{FF2B5EF4-FFF2-40B4-BE49-F238E27FC236}">
                <a16:creationId xmlns:a16="http://schemas.microsoft.com/office/drawing/2014/main" xmlns="" id="{D77F7938-50D4-48C6-6E95-7CFDB898A84F}"/>
              </a:ext>
            </a:extLst>
          </p:cNvPr>
          <p:cNvSpPr>
            <a:spLocks noGrp="1"/>
          </p:cNvSpPr>
          <p:nvPr>
            <p:ph idx="1"/>
          </p:nvPr>
        </p:nvSpPr>
        <p:spPr/>
        <p:txBody>
          <a:bodyPr/>
          <a:lstStyle/>
          <a:p>
            <a:r>
              <a:rPr lang="en-GB" dirty="0" smtClean="0"/>
              <a:t>Perinatal vs intra-uterine transmission</a:t>
            </a:r>
          </a:p>
          <a:p>
            <a:r>
              <a:rPr lang="en-GB" dirty="0" smtClean="0"/>
              <a:t>What have we learned from HIV/Hep B and how can we apply to Hep C</a:t>
            </a:r>
          </a:p>
          <a:p>
            <a:r>
              <a:rPr lang="en-GB" dirty="0" smtClean="0"/>
              <a:t>CMV update</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lstStyle/>
          <a:p>
            <a:endParaRPr lang="en-GB"/>
          </a:p>
        </p:txBody>
      </p:sp>
      <p:pic>
        <p:nvPicPr>
          <p:cNvPr id="1026" name="Picture 2"/>
          <p:cNvPicPr>
            <a:picLocks noChangeAspect="1" noChangeArrowheads="1"/>
          </p:cNvPicPr>
          <p:nvPr/>
        </p:nvPicPr>
        <p:blipFill>
          <a:blip r:embed="rId2" cstate="print"/>
          <a:srcRect/>
          <a:stretch>
            <a:fillRect/>
          </a:stretch>
        </p:blipFill>
        <p:spPr bwMode="auto">
          <a:xfrm>
            <a:off x="0" y="0"/>
            <a:ext cx="4752975" cy="2505075"/>
          </a:xfrm>
          <a:prstGeom prst="rect">
            <a:avLst/>
          </a:prstGeom>
          <a:noFill/>
          <a:ln w="9525">
            <a:noFill/>
            <a:miter lim="800000"/>
            <a:headEnd/>
            <a:tailEnd/>
          </a:ln>
        </p:spPr>
      </p:pic>
      <p:pic>
        <p:nvPicPr>
          <p:cNvPr id="1027" name="Picture 3"/>
          <p:cNvPicPr>
            <a:picLocks noGrp="1" noChangeAspect="1" noChangeArrowheads="1"/>
          </p:cNvPicPr>
          <p:nvPr>
            <p:ph sz="half" idx="2"/>
          </p:nvPr>
        </p:nvPicPr>
        <p:blipFill>
          <a:blip r:embed="rId3" cstate="print"/>
          <a:srcRect/>
          <a:stretch>
            <a:fillRect/>
          </a:stretch>
        </p:blipFill>
        <p:spPr bwMode="auto">
          <a:xfrm>
            <a:off x="1691680" y="2132856"/>
            <a:ext cx="2625270" cy="297711"/>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323528" y="2895600"/>
            <a:ext cx="8562975" cy="3962400"/>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4971949" y="0"/>
            <a:ext cx="4136555" cy="30838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52" y="305780"/>
            <a:ext cx="8229600" cy="1143000"/>
          </a:xfrm>
        </p:spPr>
        <p:txBody>
          <a:bodyPr>
            <a:normAutofit fontScale="90000"/>
          </a:bodyPr>
          <a:lstStyle/>
          <a:p>
            <a:r>
              <a:rPr lang="en-GB" dirty="0" smtClean="0"/>
              <a:t>Mother to child transmission  </a:t>
            </a:r>
            <a:br>
              <a:rPr lang="en-GB" dirty="0" smtClean="0"/>
            </a:br>
            <a:r>
              <a:rPr lang="en-GB" sz="3100" dirty="0"/>
              <a:t>P</a:t>
            </a:r>
            <a:r>
              <a:rPr lang="en-GB" sz="3100" dirty="0" smtClean="0"/>
              <a:t>rimary prevention, PMTCT during pregnancy, treatment of infected baby</a:t>
            </a:r>
            <a:endParaRPr lang="en-GB" sz="3100" dirty="0"/>
          </a:p>
        </p:txBody>
      </p:sp>
      <p:pic>
        <p:nvPicPr>
          <p:cNvPr id="4" name="Picture 3" descr="black-silhouette-woman-standing-people-on-white-vector.jpg"/>
          <p:cNvPicPr>
            <a:picLocks noChangeAspect="1"/>
          </p:cNvPicPr>
          <p:nvPr/>
        </p:nvPicPr>
        <p:blipFill>
          <a:blip r:embed="rId2" cstate="print"/>
          <a:srcRect l="34016" r="18268" b="8749"/>
          <a:stretch>
            <a:fillRect/>
          </a:stretch>
        </p:blipFill>
        <p:spPr>
          <a:xfrm>
            <a:off x="1331640" y="1916832"/>
            <a:ext cx="1584176" cy="3282833"/>
          </a:xfrm>
          <a:prstGeom prst="rect">
            <a:avLst/>
          </a:prstGeom>
        </p:spPr>
      </p:pic>
      <p:pic>
        <p:nvPicPr>
          <p:cNvPr id="5" name="Picture 4" descr="preg_silhouette.jpg"/>
          <p:cNvPicPr>
            <a:picLocks noChangeAspect="1"/>
          </p:cNvPicPr>
          <p:nvPr/>
        </p:nvPicPr>
        <p:blipFill>
          <a:blip r:embed="rId3" cstate="print"/>
          <a:stretch>
            <a:fillRect/>
          </a:stretch>
        </p:blipFill>
        <p:spPr>
          <a:xfrm>
            <a:off x="3491880" y="2204864"/>
            <a:ext cx="2088232" cy="2784309"/>
          </a:xfrm>
          <a:prstGeom prst="rect">
            <a:avLst/>
          </a:prstGeom>
          <a:scene3d>
            <a:camera prst="orthographicFront">
              <a:rot lat="0" lon="10800000" rev="0"/>
            </a:camera>
            <a:lightRig rig="threePt" dir="t"/>
          </a:scene3d>
        </p:spPr>
      </p:pic>
      <p:pic>
        <p:nvPicPr>
          <p:cNvPr id="6" name="Picture 5" descr="baby2.jpg"/>
          <p:cNvPicPr>
            <a:picLocks noChangeAspect="1"/>
          </p:cNvPicPr>
          <p:nvPr/>
        </p:nvPicPr>
        <p:blipFill>
          <a:blip r:embed="rId4" cstate="print"/>
          <a:stretch>
            <a:fillRect/>
          </a:stretch>
        </p:blipFill>
        <p:spPr>
          <a:xfrm>
            <a:off x="6380172" y="2858244"/>
            <a:ext cx="2080260" cy="1866900"/>
          </a:xfrm>
          <a:prstGeom prst="rect">
            <a:avLst/>
          </a:prstGeom>
        </p:spPr>
      </p:pic>
      <p:sp>
        <p:nvSpPr>
          <p:cNvPr id="7" name="Right Arrow 6"/>
          <p:cNvSpPr/>
          <p:nvPr/>
        </p:nvSpPr>
        <p:spPr>
          <a:xfrm>
            <a:off x="251520" y="3789040"/>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a:off x="2915816" y="3789040"/>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a:off x="5508104" y="3717032"/>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Multiply 9"/>
          <p:cNvSpPr/>
          <p:nvPr/>
        </p:nvSpPr>
        <p:spPr>
          <a:xfrm>
            <a:off x="0" y="342900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ultiply 10"/>
          <p:cNvSpPr/>
          <p:nvPr/>
        </p:nvSpPr>
        <p:spPr>
          <a:xfrm>
            <a:off x="2771800" y="342900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ultiply 11"/>
          <p:cNvSpPr/>
          <p:nvPr/>
        </p:nvSpPr>
        <p:spPr>
          <a:xfrm>
            <a:off x="5436096" y="3284984"/>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Blood borne viruses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6009147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Scotland and pregnancies affected by blood borne viruses</a:t>
            </a:r>
          </a:p>
        </p:txBody>
      </p:sp>
      <p:graphicFrame>
        <p:nvGraphicFramePr>
          <p:cNvPr id="5" name="Content Placeholder 4"/>
          <p:cNvGraphicFramePr>
            <a:graphicFrameLocks noGrp="1"/>
          </p:cNvGraphicFramePr>
          <p:nvPr>
            <p:ph sz="half" idx="1"/>
          </p:nvPr>
        </p:nvGraphicFramePr>
        <p:xfrm>
          <a:off x="971600" y="2348880"/>
          <a:ext cx="7416824" cy="2575266"/>
        </p:xfrm>
        <a:graphic>
          <a:graphicData uri="http://schemas.openxmlformats.org/drawingml/2006/table">
            <a:tbl>
              <a:tblPr firstRow="1" bandRow="1">
                <a:tableStyleId>{5C22544A-7EE6-4342-B048-85BDC9FD1C3A}</a:tableStyleId>
              </a:tblPr>
              <a:tblGrid>
                <a:gridCol w="2160240">
                  <a:extLst>
                    <a:ext uri="{9D8B030D-6E8A-4147-A177-3AD203B41FA5}">
                      <a16:colId xmlns:a16="http://schemas.microsoft.com/office/drawing/2014/main" xmlns="" val="20000"/>
                    </a:ext>
                  </a:extLst>
                </a:gridCol>
                <a:gridCol w="1548172">
                  <a:extLst>
                    <a:ext uri="{9D8B030D-6E8A-4147-A177-3AD203B41FA5}">
                      <a16:colId xmlns:a16="http://schemas.microsoft.com/office/drawing/2014/main" xmlns="" val="20001"/>
                    </a:ext>
                  </a:extLst>
                </a:gridCol>
                <a:gridCol w="1854206">
                  <a:extLst>
                    <a:ext uri="{9D8B030D-6E8A-4147-A177-3AD203B41FA5}">
                      <a16:colId xmlns:a16="http://schemas.microsoft.com/office/drawing/2014/main" xmlns="" val="20002"/>
                    </a:ext>
                  </a:extLst>
                </a:gridCol>
                <a:gridCol w="1854206">
                  <a:extLst>
                    <a:ext uri="{9D8B030D-6E8A-4147-A177-3AD203B41FA5}">
                      <a16:colId xmlns:a16="http://schemas.microsoft.com/office/drawing/2014/main" xmlns="" val="20003"/>
                    </a:ext>
                  </a:extLst>
                </a:gridCol>
              </a:tblGrid>
              <a:tr h="594066">
                <a:tc>
                  <a:txBody>
                    <a:bodyPr/>
                    <a:lstStyle/>
                    <a:p>
                      <a:endParaRPr lang="en-GB" dirty="0"/>
                    </a:p>
                  </a:txBody>
                  <a:tcPr/>
                </a:tc>
                <a:tc>
                  <a:txBody>
                    <a:bodyPr/>
                    <a:lstStyle/>
                    <a:p>
                      <a:pPr algn="ctr"/>
                      <a:r>
                        <a:rPr lang="en-GB" sz="2400" dirty="0"/>
                        <a:t>HIV</a:t>
                      </a:r>
                    </a:p>
                  </a:txBody>
                  <a:tcPr/>
                </a:tc>
                <a:tc>
                  <a:txBody>
                    <a:bodyPr/>
                    <a:lstStyle/>
                    <a:p>
                      <a:pPr algn="ctr"/>
                      <a:r>
                        <a:rPr lang="en-GB" sz="2400" dirty="0"/>
                        <a:t>Hep B</a:t>
                      </a:r>
                    </a:p>
                  </a:txBody>
                  <a:tcPr/>
                </a:tc>
                <a:tc>
                  <a:txBody>
                    <a:bodyPr/>
                    <a:lstStyle/>
                    <a:p>
                      <a:pPr algn="ctr"/>
                      <a:r>
                        <a:rPr lang="en-GB" sz="2400" dirty="0"/>
                        <a:t>Hep C</a:t>
                      </a:r>
                    </a:p>
                  </a:txBody>
                  <a:tcPr/>
                </a:tc>
                <a:extLst>
                  <a:ext uri="{0D108BD9-81ED-4DB2-BD59-A6C34878D82A}">
                    <a16:rowId xmlns:a16="http://schemas.microsoft.com/office/drawing/2014/main" xmlns="" val="10000"/>
                  </a:ext>
                </a:extLst>
              </a:tr>
              <a:tr h="594066">
                <a:tc>
                  <a:txBody>
                    <a:bodyPr/>
                    <a:lstStyle/>
                    <a:p>
                      <a:r>
                        <a:rPr lang="en-GB" dirty="0"/>
                        <a:t>Scotland total numbers</a:t>
                      </a:r>
                    </a:p>
                  </a:txBody>
                  <a:tcPr/>
                </a:tc>
                <a:tc>
                  <a:txBody>
                    <a:bodyPr/>
                    <a:lstStyle/>
                    <a:p>
                      <a:pPr algn="ctr"/>
                      <a:r>
                        <a:rPr lang="en-GB" sz="2000" dirty="0"/>
                        <a:t>5,500</a:t>
                      </a:r>
                    </a:p>
                  </a:txBody>
                  <a:tcPr/>
                </a:tc>
                <a:tc>
                  <a:txBody>
                    <a:bodyPr/>
                    <a:lstStyle/>
                    <a:p>
                      <a:pPr algn="ctr"/>
                      <a:r>
                        <a:rPr lang="en-GB" sz="2000" dirty="0"/>
                        <a:t>5,000</a:t>
                      </a:r>
                    </a:p>
                  </a:txBody>
                  <a:tcPr/>
                </a:tc>
                <a:tc>
                  <a:txBody>
                    <a:bodyPr/>
                    <a:lstStyle/>
                    <a:p>
                      <a:pPr algn="ctr"/>
                      <a:r>
                        <a:rPr lang="en-GB" sz="2000" dirty="0"/>
                        <a:t>21,000</a:t>
                      </a:r>
                    </a:p>
                  </a:txBody>
                  <a:tcPr/>
                </a:tc>
                <a:extLst>
                  <a:ext uri="{0D108BD9-81ED-4DB2-BD59-A6C34878D82A}">
                    <a16:rowId xmlns:a16="http://schemas.microsoft.com/office/drawing/2014/main" xmlns="" val="10001"/>
                  </a:ext>
                </a:extLst>
              </a:tr>
              <a:tr h="594066">
                <a:tc>
                  <a:txBody>
                    <a:bodyPr/>
                    <a:lstStyle/>
                    <a:p>
                      <a:r>
                        <a:rPr lang="en-GB" dirty="0"/>
                        <a:t>No of affected pregnancies per year</a:t>
                      </a:r>
                    </a:p>
                  </a:txBody>
                  <a:tcPr/>
                </a:tc>
                <a:tc>
                  <a:txBody>
                    <a:bodyPr/>
                    <a:lstStyle/>
                    <a:p>
                      <a:pPr algn="ctr"/>
                      <a:r>
                        <a:rPr lang="en-GB" sz="2000" dirty="0"/>
                        <a:t>30-40</a:t>
                      </a:r>
                      <a:br>
                        <a:rPr lang="en-GB" sz="2000" dirty="0"/>
                      </a:br>
                      <a:r>
                        <a:rPr lang="en-GB" sz="2000" dirty="0"/>
                        <a:t>declining</a:t>
                      </a:r>
                    </a:p>
                  </a:txBody>
                  <a:tcPr/>
                </a:tc>
                <a:tc>
                  <a:txBody>
                    <a:bodyPr/>
                    <a:lstStyle/>
                    <a:p>
                      <a:pPr algn="ctr"/>
                      <a:r>
                        <a:rPr lang="en-GB" sz="2000" dirty="0"/>
                        <a:t>113</a:t>
                      </a:r>
                    </a:p>
                    <a:p>
                      <a:pPr algn="ctr"/>
                      <a:r>
                        <a:rPr lang="en-GB" sz="2000" dirty="0"/>
                        <a:t>stable</a:t>
                      </a:r>
                    </a:p>
                  </a:txBody>
                  <a:tcPr/>
                </a:tc>
                <a:tc>
                  <a:txBody>
                    <a:bodyPr/>
                    <a:lstStyle/>
                    <a:p>
                      <a:pPr algn="ctr"/>
                      <a:r>
                        <a:rPr lang="en-GB" sz="2000" dirty="0"/>
                        <a:t>88*</a:t>
                      </a:r>
                    </a:p>
                    <a:p>
                      <a:pPr algn="ctr"/>
                      <a:r>
                        <a:rPr lang="en-GB" sz="2000" dirty="0"/>
                        <a:t>declining</a:t>
                      </a:r>
                    </a:p>
                  </a:txBody>
                  <a:tcPr/>
                </a:tc>
                <a:extLst>
                  <a:ext uri="{0D108BD9-81ED-4DB2-BD59-A6C34878D82A}">
                    <a16:rowId xmlns:a16="http://schemas.microsoft.com/office/drawing/2014/main" xmlns="" val="10002"/>
                  </a:ext>
                </a:extLst>
              </a:tr>
              <a:tr h="594066">
                <a:tc>
                  <a:txBody>
                    <a:bodyPr/>
                    <a:lstStyle/>
                    <a:p>
                      <a:r>
                        <a:rPr lang="en-GB" dirty="0"/>
                        <a:t>Infected children/adolescents</a:t>
                      </a:r>
                    </a:p>
                  </a:txBody>
                  <a:tcPr/>
                </a:tc>
                <a:tc>
                  <a:txBody>
                    <a:bodyPr/>
                    <a:lstStyle/>
                    <a:p>
                      <a:pPr algn="ctr"/>
                      <a:r>
                        <a:rPr lang="en-GB" sz="2000" dirty="0"/>
                        <a:t>30</a:t>
                      </a:r>
                    </a:p>
                  </a:txBody>
                  <a:tcPr/>
                </a:tc>
                <a:tc>
                  <a:txBody>
                    <a:bodyPr/>
                    <a:lstStyle/>
                    <a:p>
                      <a:pPr algn="ctr"/>
                      <a:r>
                        <a:rPr lang="en-GB" sz="2000" dirty="0"/>
                        <a:t>38</a:t>
                      </a:r>
                    </a:p>
                  </a:txBody>
                  <a:tcPr/>
                </a:tc>
                <a:tc>
                  <a:txBody>
                    <a:bodyPr/>
                    <a:lstStyle/>
                    <a:p>
                      <a:pPr algn="ctr"/>
                      <a:r>
                        <a:rPr lang="en-GB" sz="2000" dirty="0"/>
                        <a:t>72*</a:t>
                      </a:r>
                    </a:p>
                  </a:txBody>
                  <a:tcPr/>
                </a:tc>
                <a:extLst>
                  <a:ext uri="{0D108BD9-81ED-4DB2-BD59-A6C34878D82A}">
                    <a16:rowId xmlns:a16="http://schemas.microsoft.com/office/drawing/2014/main" xmlns="" val="10003"/>
                  </a:ext>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4716016" y="548680"/>
          <a:ext cx="3708412" cy="5856370"/>
        </p:xfrm>
        <a:graphic>
          <a:graphicData uri="http://schemas.openxmlformats.org/drawingml/2006/table">
            <a:tbl>
              <a:tblPr firstRow="1" bandRow="1">
                <a:tableStyleId>{5C22544A-7EE6-4342-B048-85BDC9FD1C3A}</a:tableStyleId>
              </a:tblPr>
              <a:tblGrid>
                <a:gridCol w="1854206">
                  <a:extLst>
                    <a:ext uri="{9D8B030D-6E8A-4147-A177-3AD203B41FA5}">
                      <a16:colId xmlns:a16="http://schemas.microsoft.com/office/drawing/2014/main" xmlns="" val="20000"/>
                    </a:ext>
                  </a:extLst>
                </a:gridCol>
                <a:gridCol w="1854206">
                  <a:extLst>
                    <a:ext uri="{9D8B030D-6E8A-4147-A177-3AD203B41FA5}">
                      <a16:colId xmlns:a16="http://schemas.microsoft.com/office/drawing/2014/main" xmlns="" val="20001"/>
                    </a:ext>
                  </a:extLst>
                </a:gridCol>
              </a:tblGrid>
              <a:tr h="561446">
                <a:tc>
                  <a:txBody>
                    <a:bodyPr/>
                    <a:lstStyle/>
                    <a:p>
                      <a:endParaRPr lang="en-GB" dirty="0"/>
                    </a:p>
                  </a:txBody>
                  <a:tcPr/>
                </a:tc>
                <a:tc>
                  <a:txBody>
                    <a:bodyPr/>
                    <a:lstStyle/>
                    <a:p>
                      <a:pPr algn="ctr"/>
                      <a:r>
                        <a:rPr lang="en-GB" sz="2400" dirty="0"/>
                        <a:t>HIV</a:t>
                      </a:r>
                    </a:p>
                  </a:txBody>
                  <a:tcPr/>
                </a:tc>
                <a:extLst>
                  <a:ext uri="{0D108BD9-81ED-4DB2-BD59-A6C34878D82A}">
                    <a16:rowId xmlns:a16="http://schemas.microsoft.com/office/drawing/2014/main" xmlns="" val="10000"/>
                  </a:ext>
                </a:extLst>
              </a:tr>
              <a:tr h="604934">
                <a:tc>
                  <a:txBody>
                    <a:bodyPr/>
                    <a:lstStyle/>
                    <a:p>
                      <a:r>
                        <a:rPr lang="en-GB" dirty="0"/>
                        <a:t>Antenatal </a:t>
                      </a:r>
                      <a:r>
                        <a:rPr lang="en-GB" dirty="0" err="1"/>
                        <a:t>seroprevalence</a:t>
                      </a:r>
                      <a:r>
                        <a:rPr lang="en-GB" dirty="0"/>
                        <a:t> </a:t>
                      </a:r>
                    </a:p>
                  </a:txBody>
                  <a:tcPr/>
                </a:tc>
                <a:tc>
                  <a:txBody>
                    <a:bodyPr/>
                    <a:lstStyle/>
                    <a:p>
                      <a:pPr algn="ctr"/>
                      <a:r>
                        <a:rPr lang="en-GB" sz="2000" dirty="0"/>
                        <a:t>0.1-0.2%</a:t>
                      </a:r>
                    </a:p>
                  </a:txBody>
                  <a:tcPr/>
                </a:tc>
                <a:extLst>
                  <a:ext uri="{0D108BD9-81ED-4DB2-BD59-A6C34878D82A}">
                    <a16:rowId xmlns:a16="http://schemas.microsoft.com/office/drawing/2014/main" xmlns="" val="10001"/>
                  </a:ext>
                </a:extLst>
              </a:tr>
              <a:tr h="604934">
                <a:tc>
                  <a:txBody>
                    <a:bodyPr/>
                    <a:lstStyle/>
                    <a:p>
                      <a:r>
                        <a:rPr lang="en-GB" dirty="0"/>
                        <a:t>Routine antenatal screening</a:t>
                      </a:r>
                    </a:p>
                  </a:txBody>
                  <a:tcPr/>
                </a:tc>
                <a:tc>
                  <a:txBody>
                    <a:bodyPr/>
                    <a:lstStyle/>
                    <a:p>
                      <a:pPr algn="ctr"/>
                      <a:r>
                        <a:rPr lang="en-GB" sz="2800" dirty="0">
                          <a:sym typeface="Wingdings"/>
                        </a:rPr>
                        <a:t></a:t>
                      </a:r>
                      <a:endParaRPr lang="en-GB" sz="2800" dirty="0"/>
                    </a:p>
                  </a:txBody>
                  <a:tcPr/>
                </a:tc>
                <a:extLst>
                  <a:ext uri="{0D108BD9-81ED-4DB2-BD59-A6C34878D82A}">
                    <a16:rowId xmlns:a16="http://schemas.microsoft.com/office/drawing/2014/main" xmlns="" val="10002"/>
                  </a:ext>
                </a:extLst>
              </a:tr>
              <a:tr h="604934">
                <a:tc>
                  <a:txBody>
                    <a:bodyPr/>
                    <a:lstStyle/>
                    <a:p>
                      <a:r>
                        <a:rPr lang="en-GB" dirty="0"/>
                        <a:t>Transmission rate s intervention</a:t>
                      </a:r>
                    </a:p>
                  </a:txBody>
                  <a:tcPr/>
                </a:tc>
                <a:tc>
                  <a:txBody>
                    <a:bodyPr/>
                    <a:lstStyle/>
                    <a:p>
                      <a:pPr algn="ctr"/>
                      <a:r>
                        <a:rPr lang="en-GB" sz="2000" dirty="0"/>
                        <a:t>20-40%</a:t>
                      </a:r>
                    </a:p>
                  </a:txBody>
                  <a:tcPr/>
                </a:tc>
                <a:extLst>
                  <a:ext uri="{0D108BD9-81ED-4DB2-BD59-A6C34878D82A}">
                    <a16:rowId xmlns:a16="http://schemas.microsoft.com/office/drawing/2014/main" xmlns="" val="10003"/>
                  </a:ext>
                </a:extLst>
              </a:tr>
              <a:tr h="604934">
                <a:tc>
                  <a:txBody>
                    <a:bodyPr/>
                    <a:lstStyle/>
                    <a:p>
                      <a:r>
                        <a:rPr lang="en-GB" dirty="0"/>
                        <a:t>Chronicity </a:t>
                      </a:r>
                      <a:r>
                        <a:rPr lang="en-GB" dirty="0" err="1"/>
                        <a:t>vs</a:t>
                      </a:r>
                      <a:r>
                        <a:rPr lang="en-GB" dirty="0"/>
                        <a:t> adult acquisition</a:t>
                      </a:r>
                    </a:p>
                  </a:txBody>
                  <a:tcPr/>
                </a:tc>
                <a:tc>
                  <a:txBody>
                    <a:bodyPr/>
                    <a:lstStyle/>
                    <a:p>
                      <a:pPr algn="ctr"/>
                      <a:r>
                        <a:rPr lang="en-GB" sz="2000" dirty="0"/>
                        <a:t>100% </a:t>
                      </a:r>
                      <a:r>
                        <a:rPr lang="en-GB" sz="2000" dirty="0" err="1"/>
                        <a:t>vs</a:t>
                      </a:r>
                      <a:r>
                        <a:rPr lang="en-GB" sz="2000" dirty="0"/>
                        <a:t> 100%</a:t>
                      </a:r>
                    </a:p>
                  </a:txBody>
                  <a:tcPr/>
                </a:tc>
                <a:extLst>
                  <a:ext uri="{0D108BD9-81ED-4DB2-BD59-A6C34878D82A}">
                    <a16:rowId xmlns:a16="http://schemas.microsoft.com/office/drawing/2014/main" xmlns="" val="10004"/>
                  </a:ext>
                </a:extLst>
              </a:tr>
              <a:tr h="561446">
                <a:tc>
                  <a:txBody>
                    <a:bodyPr/>
                    <a:lstStyle/>
                    <a:p>
                      <a:r>
                        <a:rPr lang="en-GB" dirty="0"/>
                        <a:t>Effective MTCPT</a:t>
                      </a:r>
                    </a:p>
                  </a:txBody>
                  <a:tcPr/>
                </a:tc>
                <a:tc>
                  <a:txBody>
                    <a:bodyPr/>
                    <a:lstStyle/>
                    <a:p>
                      <a:pPr algn="ctr"/>
                      <a:r>
                        <a:rPr lang="en-GB" sz="2800" dirty="0">
                          <a:sym typeface="Wingdings"/>
                        </a:rPr>
                        <a:t></a:t>
                      </a:r>
                      <a:endParaRPr lang="en-GB" sz="2800" dirty="0"/>
                    </a:p>
                  </a:txBody>
                  <a:tcPr/>
                </a:tc>
                <a:extLst>
                  <a:ext uri="{0D108BD9-81ED-4DB2-BD59-A6C34878D82A}">
                    <a16:rowId xmlns:a16="http://schemas.microsoft.com/office/drawing/2014/main" xmlns="" val="10005"/>
                  </a:ext>
                </a:extLst>
              </a:tr>
              <a:tr h="604934">
                <a:tc>
                  <a:txBody>
                    <a:bodyPr/>
                    <a:lstStyle/>
                    <a:p>
                      <a:r>
                        <a:rPr lang="en-GB" dirty="0"/>
                        <a:t>Transmission rate post</a:t>
                      </a:r>
                      <a:r>
                        <a:rPr lang="en-GB" baseline="0" dirty="0"/>
                        <a:t> MTCPT</a:t>
                      </a:r>
                      <a:endParaRPr lang="en-GB" dirty="0"/>
                    </a:p>
                  </a:txBody>
                  <a:tcPr/>
                </a:tc>
                <a:tc>
                  <a:txBody>
                    <a:bodyPr/>
                    <a:lstStyle/>
                    <a:p>
                      <a:pPr algn="ctr"/>
                      <a:r>
                        <a:rPr lang="en-GB" sz="2000" dirty="0"/>
                        <a:t>0.1%</a:t>
                      </a:r>
                    </a:p>
                  </a:txBody>
                  <a:tcPr/>
                </a:tc>
                <a:extLst>
                  <a:ext uri="{0D108BD9-81ED-4DB2-BD59-A6C34878D82A}">
                    <a16:rowId xmlns:a16="http://schemas.microsoft.com/office/drawing/2014/main" xmlns="" val="10006"/>
                  </a:ext>
                </a:extLst>
              </a:tr>
              <a:tr h="604934">
                <a:tc>
                  <a:txBody>
                    <a:bodyPr/>
                    <a:lstStyle/>
                    <a:p>
                      <a:r>
                        <a:rPr lang="en-GB" dirty="0"/>
                        <a:t>Curative treatment</a:t>
                      </a:r>
                    </a:p>
                  </a:txBody>
                  <a:tcPr/>
                </a:tc>
                <a:tc>
                  <a:txBody>
                    <a:bodyPr/>
                    <a:lstStyle/>
                    <a:p>
                      <a:pPr algn="ctr"/>
                      <a:r>
                        <a:rPr lang="en-GB" sz="2800" dirty="0">
                          <a:sym typeface="Wingdings"/>
                        </a:rPr>
                        <a:t></a:t>
                      </a:r>
                      <a:endParaRPr lang="en-GB" sz="2800" dirty="0"/>
                    </a:p>
                  </a:txBody>
                  <a:tcPr/>
                </a:tc>
                <a:extLst>
                  <a:ext uri="{0D108BD9-81ED-4DB2-BD59-A6C34878D82A}">
                    <a16:rowId xmlns:a16="http://schemas.microsoft.com/office/drawing/2014/main" xmlns="" val="10007"/>
                  </a:ext>
                </a:extLst>
              </a:tr>
              <a:tr h="892998">
                <a:tc>
                  <a:txBody>
                    <a:bodyPr/>
                    <a:lstStyle/>
                    <a:p>
                      <a:r>
                        <a:rPr lang="en-GB" dirty="0"/>
                        <a:t>Immunisation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800" dirty="0">
                          <a:sym typeface="Wingdings"/>
                        </a:rPr>
                        <a:t></a:t>
                      </a:r>
                      <a:endParaRPr lang="en-GB" sz="2800" dirty="0"/>
                    </a:p>
                  </a:txBody>
                  <a:tcPr/>
                </a:tc>
                <a:extLst>
                  <a:ext uri="{0D108BD9-81ED-4DB2-BD59-A6C34878D82A}">
                    <a16:rowId xmlns:a16="http://schemas.microsoft.com/office/drawing/2014/main" xmlns="" val="10008"/>
                  </a:ext>
                </a:extLst>
              </a:tr>
            </a:tbl>
          </a:graphicData>
        </a:graphic>
      </p:graphicFrame>
      <p:sp>
        <p:nvSpPr>
          <p:cNvPr id="7" name="Text Placeholder 6"/>
          <p:cNvSpPr>
            <a:spLocks noGrp="1"/>
          </p:cNvSpPr>
          <p:nvPr>
            <p:ph type="body" sz="half" idx="2"/>
          </p:nvPr>
        </p:nvSpPr>
        <p:spPr>
          <a:xfrm>
            <a:off x="251520" y="466129"/>
            <a:ext cx="3008313" cy="4691063"/>
          </a:xfrm>
        </p:spPr>
        <p:txBody>
          <a:bodyPr>
            <a:normAutofit/>
          </a:bodyPr>
          <a:lstStyle/>
          <a:p>
            <a:r>
              <a:rPr lang="en-GB" sz="3600" b="1" dirty="0"/>
              <a:t>HIV</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1F44BD-48B6-48D9-B77A-AE8394C5B62E}"/>
              </a:ext>
            </a:extLst>
          </p:cNvPr>
          <p:cNvSpPr>
            <a:spLocks noGrp="1"/>
          </p:cNvSpPr>
          <p:nvPr>
            <p:ph type="ctrTitle"/>
          </p:nvPr>
        </p:nvSpPr>
        <p:spPr>
          <a:xfrm>
            <a:off x="114301" y="76229"/>
            <a:ext cx="8692858" cy="1082839"/>
          </a:xfrm>
        </p:spPr>
        <p:txBody>
          <a:bodyPr>
            <a:noAutofit/>
          </a:bodyPr>
          <a:lstStyle/>
          <a:p>
            <a:r>
              <a:rPr lang="en-GB" sz="4000" b="1" dirty="0">
                <a:solidFill>
                  <a:srgbClr val="0070C0"/>
                </a:solidFill>
                <a:latin typeface="+mn-lt"/>
              </a:rPr>
              <a:t>2019 WHO recommendations: First-line ART regimens </a:t>
            </a:r>
            <a:endParaRPr lang="en-US" sz="4000" b="1" dirty="0">
              <a:solidFill>
                <a:srgbClr val="0070C0"/>
              </a:solidFill>
              <a:latin typeface="+mn-lt"/>
            </a:endParaRPr>
          </a:p>
        </p:txBody>
      </p:sp>
      <p:pic>
        <p:nvPicPr>
          <p:cNvPr id="9" name="Picture 8">
            <a:extLst>
              <a:ext uri="{FF2B5EF4-FFF2-40B4-BE49-F238E27FC236}">
                <a16:creationId xmlns:a16="http://schemas.microsoft.com/office/drawing/2014/main" xmlns="" id="{6740756F-CBBD-4462-89E6-B24461D2AB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97894" y="6253316"/>
            <a:ext cx="939629" cy="383458"/>
          </a:xfrm>
          <a:prstGeom prst="rect">
            <a:avLst/>
          </a:prstGeom>
        </p:spPr>
      </p:pic>
      <p:pic>
        <p:nvPicPr>
          <p:cNvPr id="5" name="Picture 4">
            <a:extLst>
              <a:ext uri="{FF2B5EF4-FFF2-40B4-BE49-F238E27FC236}">
                <a16:creationId xmlns:a16="http://schemas.microsoft.com/office/drawing/2014/main" xmlns="" id="{2D7C74C5-A64B-466F-B082-08FEE53ABCA3}"/>
              </a:ext>
            </a:extLst>
          </p:cNvPr>
          <p:cNvPicPr>
            <a:picLocks noChangeAspect="1"/>
          </p:cNvPicPr>
          <p:nvPr/>
        </p:nvPicPr>
        <p:blipFill>
          <a:blip r:embed="rId3" cstate="print"/>
          <a:stretch>
            <a:fillRect/>
          </a:stretch>
        </p:blipFill>
        <p:spPr>
          <a:xfrm>
            <a:off x="2079697" y="1370740"/>
            <a:ext cx="7008998" cy="4549237"/>
          </a:xfrm>
          <a:prstGeom prst="rect">
            <a:avLst/>
          </a:prstGeom>
        </p:spPr>
      </p:pic>
      <p:pic>
        <p:nvPicPr>
          <p:cNvPr id="7" name="Picture 6">
            <a:extLst>
              <a:ext uri="{FF2B5EF4-FFF2-40B4-BE49-F238E27FC236}">
                <a16:creationId xmlns:a16="http://schemas.microsoft.com/office/drawing/2014/main" xmlns="" id="{2E4A9F00-52F5-40BE-A584-12F20B569FA3}"/>
              </a:ext>
            </a:extLst>
          </p:cNvPr>
          <p:cNvPicPr>
            <a:picLocks noChangeAspect="1"/>
          </p:cNvPicPr>
          <p:nvPr/>
        </p:nvPicPr>
        <p:blipFill>
          <a:blip r:embed="rId4" cstate="print"/>
          <a:stretch>
            <a:fillRect/>
          </a:stretch>
        </p:blipFill>
        <p:spPr>
          <a:xfrm>
            <a:off x="188377" y="2076773"/>
            <a:ext cx="1549034" cy="2845956"/>
          </a:xfrm>
          <a:prstGeom prst="rect">
            <a:avLst/>
          </a:prstGeom>
          <a:ln>
            <a:solidFill>
              <a:schemeClr val="tx1"/>
            </a:solidFill>
          </a:ln>
        </p:spPr>
      </p:pic>
    </p:spTree>
    <p:extLst>
      <p:ext uri="{BB962C8B-B14F-4D97-AF65-F5344CB8AC3E}">
        <p14:creationId xmlns:p14="http://schemas.microsoft.com/office/powerpoint/2010/main" val="7855576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4BA1FA-236B-4E89-84F2-2164F46B6CBC}"/>
              </a:ext>
            </a:extLst>
          </p:cNvPr>
          <p:cNvSpPr>
            <a:spLocks noGrp="1"/>
          </p:cNvSpPr>
          <p:nvPr>
            <p:ph type="title"/>
          </p:nvPr>
        </p:nvSpPr>
        <p:spPr>
          <a:xfrm>
            <a:off x="11060" y="188146"/>
            <a:ext cx="9132939" cy="576558"/>
          </a:xfrm>
        </p:spPr>
        <p:txBody>
          <a:bodyPr>
            <a:noAutofit/>
          </a:bodyPr>
          <a:lstStyle/>
          <a:p>
            <a:pPr algn="ctr"/>
            <a:r>
              <a:rPr lang="en-GB" sz="3600" b="1" dirty="0">
                <a:solidFill>
                  <a:srgbClr val="0070C0"/>
                </a:solidFill>
                <a:latin typeface="+mn-lt"/>
              </a:rPr>
              <a:t>Uptake of major HIV treatment policies in LMICs </a:t>
            </a:r>
          </a:p>
        </p:txBody>
      </p:sp>
      <p:pic>
        <p:nvPicPr>
          <p:cNvPr id="4" name="Picture 3">
            <a:extLst>
              <a:ext uri="{FF2B5EF4-FFF2-40B4-BE49-F238E27FC236}">
                <a16:creationId xmlns:a16="http://schemas.microsoft.com/office/drawing/2014/main" xmlns="" id="{EEACF67A-2EA9-4845-A66A-F890B14AC261}"/>
              </a:ext>
            </a:extLst>
          </p:cNvPr>
          <p:cNvPicPr>
            <a:picLocks noChangeAspect="1"/>
          </p:cNvPicPr>
          <p:nvPr/>
        </p:nvPicPr>
        <p:blipFill>
          <a:blip r:embed="rId2" cstate="print"/>
          <a:stretch>
            <a:fillRect/>
          </a:stretch>
        </p:blipFill>
        <p:spPr>
          <a:xfrm>
            <a:off x="2510914" y="3790336"/>
            <a:ext cx="3432293" cy="3051319"/>
          </a:xfrm>
          <a:prstGeom prst="rect">
            <a:avLst/>
          </a:prstGeom>
          <a:ln>
            <a:solidFill>
              <a:schemeClr val="tx1"/>
            </a:solidFill>
          </a:ln>
        </p:spPr>
      </p:pic>
      <p:pic>
        <p:nvPicPr>
          <p:cNvPr id="6" name="Picture 5" descr="A close up of a map&#10;&#10;Description generated with high confidence">
            <a:extLst>
              <a:ext uri="{FF2B5EF4-FFF2-40B4-BE49-F238E27FC236}">
                <a16:creationId xmlns:a16="http://schemas.microsoft.com/office/drawing/2014/main" xmlns="" id="{FA8D912B-F489-41FD-8D47-B872A01888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914" y="924831"/>
            <a:ext cx="3432293" cy="3017309"/>
          </a:xfrm>
          <a:prstGeom prst="rect">
            <a:avLst/>
          </a:prstGeom>
          <a:ln>
            <a:solidFill>
              <a:schemeClr val="tx1"/>
            </a:solidFill>
          </a:ln>
        </p:spPr>
      </p:pic>
      <p:pic>
        <p:nvPicPr>
          <p:cNvPr id="7" name="Chart 2" descr="cid:image002.png@01D538DB.5F254910">
            <a:extLst>
              <a:ext uri="{FF2B5EF4-FFF2-40B4-BE49-F238E27FC236}">
                <a16:creationId xmlns:a16="http://schemas.microsoft.com/office/drawing/2014/main" xmlns="" id="{90E128FE-A42A-4D55-BA68-00CE1D0E29D9}"/>
              </a:ext>
            </a:extLst>
          </p:cNvPr>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6315997" y="1179871"/>
            <a:ext cx="2179074" cy="254644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xmlns="" id="{267DC6CA-3B3D-42D7-B57E-2C3C56940563}"/>
              </a:ext>
            </a:extLst>
          </p:cNvPr>
          <p:cNvPicPr>
            <a:picLocks noChangeAspect="1"/>
          </p:cNvPicPr>
          <p:nvPr/>
        </p:nvPicPr>
        <p:blipFill>
          <a:blip r:embed="rId6" cstate="print"/>
          <a:stretch>
            <a:fillRect/>
          </a:stretch>
        </p:blipFill>
        <p:spPr>
          <a:xfrm>
            <a:off x="6316570" y="3893574"/>
            <a:ext cx="2179082" cy="2772698"/>
          </a:xfrm>
          <a:prstGeom prst="rect">
            <a:avLst/>
          </a:prstGeom>
          <a:ln>
            <a:solidFill>
              <a:schemeClr val="tx1"/>
            </a:solidFill>
          </a:ln>
        </p:spPr>
      </p:pic>
      <p:sp>
        <p:nvSpPr>
          <p:cNvPr id="9" name="TextBox 8">
            <a:extLst>
              <a:ext uri="{FF2B5EF4-FFF2-40B4-BE49-F238E27FC236}">
                <a16:creationId xmlns:a16="http://schemas.microsoft.com/office/drawing/2014/main" xmlns="" id="{1EBCC7CD-82C3-40F7-915C-1B4FAE865881}"/>
              </a:ext>
            </a:extLst>
          </p:cNvPr>
          <p:cNvSpPr txBox="1"/>
          <p:nvPr/>
        </p:nvSpPr>
        <p:spPr>
          <a:xfrm>
            <a:off x="475635" y="2109021"/>
            <a:ext cx="1891481" cy="584775"/>
          </a:xfrm>
          <a:prstGeom prst="rect">
            <a:avLst/>
          </a:prstGeom>
          <a:noFill/>
        </p:spPr>
        <p:txBody>
          <a:bodyPr wrap="square" rtlCol="0">
            <a:spAutoFit/>
          </a:bodyPr>
          <a:lstStyle/>
          <a:p>
            <a:pPr algn="ctr"/>
            <a:r>
              <a:rPr lang="en-GB" sz="3200" b="1" dirty="0"/>
              <a:t>Treat All</a:t>
            </a:r>
          </a:p>
        </p:txBody>
      </p:sp>
      <p:sp>
        <p:nvSpPr>
          <p:cNvPr id="10" name="TextBox 9">
            <a:extLst>
              <a:ext uri="{FF2B5EF4-FFF2-40B4-BE49-F238E27FC236}">
                <a16:creationId xmlns:a16="http://schemas.microsoft.com/office/drawing/2014/main" xmlns="" id="{C5BC4B11-009E-4502-85E0-284720FEFD52}"/>
              </a:ext>
            </a:extLst>
          </p:cNvPr>
          <p:cNvSpPr txBox="1"/>
          <p:nvPr/>
        </p:nvSpPr>
        <p:spPr>
          <a:xfrm>
            <a:off x="365023" y="4911212"/>
            <a:ext cx="2145890" cy="1077218"/>
          </a:xfrm>
          <a:prstGeom prst="rect">
            <a:avLst/>
          </a:prstGeom>
          <a:noFill/>
        </p:spPr>
        <p:txBody>
          <a:bodyPr wrap="square" rtlCol="0">
            <a:spAutoFit/>
          </a:bodyPr>
          <a:lstStyle/>
          <a:p>
            <a:pPr algn="ctr"/>
            <a:r>
              <a:rPr lang="en-GB" sz="3200" b="1" dirty="0"/>
              <a:t>DTG transition</a:t>
            </a:r>
          </a:p>
        </p:txBody>
      </p:sp>
      <p:sp>
        <p:nvSpPr>
          <p:cNvPr id="11" name="TextBox 10">
            <a:extLst>
              <a:ext uri="{FF2B5EF4-FFF2-40B4-BE49-F238E27FC236}">
                <a16:creationId xmlns:a16="http://schemas.microsoft.com/office/drawing/2014/main" xmlns="" id="{187778BA-E483-40C4-A526-0BD648CC1729}"/>
              </a:ext>
            </a:extLst>
          </p:cNvPr>
          <p:cNvSpPr txBox="1"/>
          <p:nvPr/>
        </p:nvSpPr>
        <p:spPr>
          <a:xfrm>
            <a:off x="164062" y="6463725"/>
            <a:ext cx="2206205" cy="246221"/>
          </a:xfrm>
          <a:prstGeom prst="rect">
            <a:avLst/>
          </a:prstGeom>
          <a:noFill/>
        </p:spPr>
        <p:txBody>
          <a:bodyPr wrap="square" rtlCol="0">
            <a:spAutoFit/>
          </a:bodyPr>
          <a:lstStyle/>
          <a:p>
            <a:r>
              <a:rPr lang="en-GB" sz="1000" dirty="0"/>
              <a:t>* Preliminary data</a:t>
            </a:r>
          </a:p>
        </p:txBody>
      </p:sp>
      <p:pic>
        <p:nvPicPr>
          <p:cNvPr id="12" name="Picture 11">
            <a:extLst>
              <a:ext uri="{FF2B5EF4-FFF2-40B4-BE49-F238E27FC236}">
                <a16:creationId xmlns:a16="http://schemas.microsoft.com/office/drawing/2014/main" xmlns="" id="{1F280BCE-5DD2-400B-8422-F3234895F5E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29487" y="6362569"/>
            <a:ext cx="768018" cy="313424"/>
          </a:xfrm>
          <a:prstGeom prst="rect">
            <a:avLst/>
          </a:prstGeom>
        </p:spPr>
      </p:pic>
    </p:spTree>
    <p:extLst>
      <p:ext uri="{BB962C8B-B14F-4D97-AF65-F5344CB8AC3E}">
        <p14:creationId xmlns:p14="http://schemas.microsoft.com/office/powerpoint/2010/main" val="32670348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                 WHO &amp; PMTCT</a:t>
            </a:r>
          </a:p>
        </p:txBody>
      </p:sp>
      <p:pic>
        <p:nvPicPr>
          <p:cNvPr id="7" name="Content Placeholder 6" descr="WHO-PMTCT-Guidelines.jpg"/>
          <p:cNvPicPr>
            <a:picLocks noGrp="1" noChangeAspect="1"/>
          </p:cNvPicPr>
          <p:nvPr>
            <p:ph sz="half" idx="1"/>
          </p:nvPr>
        </p:nvPicPr>
        <p:blipFill>
          <a:blip r:embed="rId2" cstate="print"/>
          <a:srcRect b="10588"/>
          <a:stretch>
            <a:fillRect/>
          </a:stretch>
        </p:blipFill>
        <p:spPr>
          <a:xfrm>
            <a:off x="0" y="188640"/>
            <a:ext cx="3767611" cy="4046635"/>
          </a:xfrm>
        </p:spPr>
      </p:pic>
      <p:pic>
        <p:nvPicPr>
          <p:cNvPr id="8" name="Content Placeholder 7" descr="PMTCT2.png"/>
          <p:cNvPicPr>
            <a:picLocks noGrp="1" noChangeAspect="1"/>
          </p:cNvPicPr>
          <p:nvPr>
            <p:ph sz="half" idx="2"/>
          </p:nvPr>
        </p:nvPicPr>
        <p:blipFill>
          <a:blip r:embed="rId3" cstate="print"/>
          <a:srcRect l="1514" r="1514" b="6036"/>
          <a:stretch>
            <a:fillRect/>
          </a:stretch>
        </p:blipFill>
        <p:spPr>
          <a:xfrm>
            <a:off x="3747704" y="2753544"/>
            <a:ext cx="5288792" cy="3856680"/>
          </a:xfrm>
        </p:spPr>
      </p:pic>
      <p:pic>
        <p:nvPicPr>
          <p:cNvPr id="12" name="Picture 11" descr="World Health Organization.png"/>
          <p:cNvPicPr>
            <a:picLocks noChangeAspect="1"/>
          </p:cNvPicPr>
          <p:nvPr/>
        </p:nvPicPr>
        <p:blipFill>
          <a:blip r:embed="rId4"/>
          <a:stretch>
            <a:fillRect/>
          </a:stretch>
        </p:blipFill>
        <p:spPr>
          <a:xfrm>
            <a:off x="4932040" y="1628800"/>
            <a:ext cx="2249131" cy="948680"/>
          </a:xfrm>
          <a:prstGeom prst="rect">
            <a:avLst/>
          </a:prstGeom>
        </p:spPr>
      </p:pic>
      <p:sp>
        <p:nvSpPr>
          <p:cNvPr id="14" name="TextBox 13"/>
          <p:cNvSpPr txBox="1"/>
          <p:nvPr/>
        </p:nvSpPr>
        <p:spPr>
          <a:xfrm>
            <a:off x="4067944" y="1268760"/>
            <a:ext cx="4752528" cy="1200329"/>
          </a:xfrm>
          <a:prstGeom prst="rect">
            <a:avLst/>
          </a:prstGeom>
          <a:noFill/>
        </p:spPr>
        <p:txBody>
          <a:bodyPr wrap="square" rtlCol="0">
            <a:spAutoFit/>
          </a:bodyPr>
          <a:lstStyle/>
          <a:p>
            <a:pPr>
              <a:buFont typeface="Arial" pitchFamily="34" charset="0"/>
              <a:buChar char="•"/>
            </a:pPr>
            <a:r>
              <a:rPr lang="en-GB" dirty="0"/>
              <a:t> Since 2010, 1.4 million infections among children averted by PMTCT programs</a:t>
            </a:r>
          </a:p>
          <a:p>
            <a:pPr>
              <a:buFont typeface="Arial" pitchFamily="34" charset="0"/>
              <a:buChar char="•"/>
            </a:pPr>
            <a:r>
              <a:rPr lang="en-GB" dirty="0"/>
              <a:t> 48% decline in new child infections  among the 23 UNAIDS priority countries</a:t>
            </a:r>
          </a:p>
        </p:txBody>
      </p:sp>
      <p:pic>
        <p:nvPicPr>
          <p:cNvPr id="15" name="Picture 14" descr="who-logo.jpg"/>
          <p:cNvPicPr>
            <a:picLocks noChangeAspect="1"/>
          </p:cNvPicPr>
          <p:nvPr/>
        </p:nvPicPr>
        <p:blipFill>
          <a:blip r:embed="rId5" cstate="print"/>
          <a:srcRect b="22548"/>
          <a:stretch>
            <a:fillRect/>
          </a:stretch>
        </p:blipFill>
        <p:spPr>
          <a:xfrm>
            <a:off x="7812360" y="44624"/>
            <a:ext cx="1224136" cy="122690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HIV &amp; PMTCT in Scotland</a:t>
            </a:r>
          </a:p>
        </p:txBody>
      </p:sp>
      <p:pic>
        <p:nvPicPr>
          <p:cNvPr id="10" name="Content Placeholder 9" descr="pregnancy-guidelines.png.png"/>
          <p:cNvPicPr>
            <a:picLocks noGrp="1" noChangeAspect="1"/>
          </p:cNvPicPr>
          <p:nvPr>
            <p:ph sz="half" idx="2"/>
          </p:nvPr>
        </p:nvPicPr>
        <p:blipFill>
          <a:blip r:embed="rId2" cstate="print"/>
          <a:stretch>
            <a:fillRect/>
          </a:stretch>
        </p:blipFill>
        <p:spPr>
          <a:xfrm>
            <a:off x="827584" y="1772816"/>
            <a:ext cx="3312368" cy="4478897"/>
          </a:xfrm>
        </p:spPr>
      </p:pic>
      <p:sp>
        <p:nvSpPr>
          <p:cNvPr id="7" name="Text Placeholder 6"/>
          <p:cNvSpPr>
            <a:spLocks noGrp="1"/>
          </p:cNvSpPr>
          <p:nvPr>
            <p:ph type="body" sz="quarter" idx="3"/>
          </p:nvPr>
        </p:nvSpPr>
        <p:spPr>
          <a:xfrm>
            <a:off x="4645025" y="1853134"/>
            <a:ext cx="4041775" cy="639762"/>
          </a:xfrm>
        </p:spPr>
        <p:txBody>
          <a:bodyPr>
            <a:normAutofit fontScale="92500" lnSpcReduction="20000"/>
          </a:bodyPr>
          <a:lstStyle/>
          <a:p>
            <a:r>
              <a:rPr lang="en-GB" dirty="0">
                <a:hlinkClick r:id="rId3"/>
              </a:rPr>
              <a:t>https://www.spaiin.scot.nhs.uk/perinatal-hiv-care-pathway/</a:t>
            </a:r>
            <a:endParaRPr lang="en-GB" dirty="0"/>
          </a:p>
        </p:txBody>
      </p:sp>
      <p:pic>
        <p:nvPicPr>
          <p:cNvPr id="11" name="Picture 3"/>
          <p:cNvPicPr>
            <a:picLocks noGrp="1" noChangeAspect="1"/>
          </p:cNvPicPr>
          <p:nvPr>
            <p:ph sz="quarter" idx="4"/>
          </p:nvPr>
        </p:nvPicPr>
        <p:blipFill>
          <a:blip r:embed="rId4" cstate="print"/>
          <a:srcRect l="24114" t="13561" r="24114" b="3500"/>
          <a:stretch>
            <a:fillRect/>
          </a:stretch>
        </p:blipFill>
        <p:spPr bwMode="auto">
          <a:xfrm>
            <a:off x="4731307" y="2492374"/>
            <a:ext cx="4155884" cy="3744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GB"/>
          </a:p>
        </p:txBody>
      </p:sp>
      <p:pic>
        <p:nvPicPr>
          <p:cNvPr id="3" name="Picture 2"/>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924242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GB"/>
          </a:p>
        </p:txBody>
      </p:sp>
      <p:pic>
        <p:nvPicPr>
          <p:cNvPr id="3" name="Picture 2"/>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643320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GB"/>
          </a:p>
        </p:txBody>
      </p:sp>
      <p:pic>
        <p:nvPicPr>
          <p:cNvPr id="3" name="Picture 2"/>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31236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HIV </a:t>
            </a:r>
          </a:p>
        </p:txBody>
      </p:sp>
      <p:pic>
        <p:nvPicPr>
          <p:cNvPr id="3" name="Picture 2" descr="preg_silhouette.jpg"/>
          <p:cNvPicPr>
            <a:picLocks noChangeAspect="1"/>
          </p:cNvPicPr>
          <p:nvPr/>
        </p:nvPicPr>
        <p:blipFill>
          <a:blip r:embed="rId2" cstate="print"/>
          <a:stretch>
            <a:fillRect/>
          </a:stretch>
        </p:blipFill>
        <p:spPr>
          <a:xfrm>
            <a:off x="3059832" y="1772816"/>
            <a:ext cx="2857500" cy="3810000"/>
          </a:xfrm>
          <a:prstGeom prst="rect">
            <a:avLst/>
          </a:prstGeom>
          <a:scene3d>
            <a:camera prst="orthographicFront">
              <a:rot lat="0" lon="10800000" rev="0"/>
            </a:camera>
            <a:lightRig rig="threePt" dir="t"/>
          </a:scene3d>
        </p:spPr>
      </p:pic>
      <p:pic>
        <p:nvPicPr>
          <p:cNvPr id="5" name="Picture 4" descr="baby2.jpg"/>
          <p:cNvPicPr>
            <a:picLocks noChangeAspect="1"/>
          </p:cNvPicPr>
          <p:nvPr/>
        </p:nvPicPr>
        <p:blipFill>
          <a:blip r:embed="rId3" cstate="print"/>
          <a:stretch>
            <a:fillRect/>
          </a:stretch>
        </p:blipFill>
        <p:spPr>
          <a:xfrm>
            <a:off x="6732240" y="2852936"/>
            <a:ext cx="2080260" cy="1866900"/>
          </a:xfrm>
          <a:prstGeom prst="rect">
            <a:avLst/>
          </a:prstGeom>
        </p:spPr>
      </p:pic>
      <p:pic>
        <p:nvPicPr>
          <p:cNvPr id="6" name="Picture 5" descr="black-silhouette-woman-standing-people-on-white-vector.jpg"/>
          <p:cNvPicPr>
            <a:picLocks noChangeAspect="1"/>
          </p:cNvPicPr>
          <p:nvPr/>
        </p:nvPicPr>
        <p:blipFill>
          <a:blip r:embed="rId4" cstate="print"/>
          <a:srcRect l="34016" r="18268" b="8749"/>
          <a:stretch>
            <a:fillRect/>
          </a:stretch>
        </p:blipFill>
        <p:spPr>
          <a:xfrm>
            <a:off x="827584" y="1700808"/>
            <a:ext cx="1900337" cy="3938003"/>
          </a:xfrm>
          <a:prstGeom prst="rect">
            <a:avLst/>
          </a:prstGeom>
        </p:spPr>
      </p:pic>
      <p:sp>
        <p:nvSpPr>
          <p:cNvPr id="7" name="Right Arrow 6"/>
          <p:cNvSpPr/>
          <p:nvPr/>
        </p:nvSpPr>
        <p:spPr>
          <a:xfrm>
            <a:off x="251520" y="3789040"/>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a:off x="2627784" y="3789040"/>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a:off x="5652120" y="3717032"/>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Multiply 9"/>
          <p:cNvSpPr/>
          <p:nvPr/>
        </p:nvSpPr>
        <p:spPr>
          <a:xfrm>
            <a:off x="0" y="342900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108520" y="4653136"/>
            <a:ext cx="1763688" cy="1200329"/>
          </a:xfrm>
          <a:prstGeom prst="rect">
            <a:avLst/>
          </a:prstGeom>
          <a:noFill/>
        </p:spPr>
        <p:txBody>
          <a:bodyPr wrap="square" rtlCol="0">
            <a:spAutoFit/>
          </a:bodyPr>
          <a:lstStyle/>
          <a:p>
            <a:r>
              <a:rPr lang="en-GB" dirty="0"/>
              <a:t>  Find and treat</a:t>
            </a:r>
          </a:p>
          <a:p>
            <a:r>
              <a:rPr lang="en-GB" dirty="0"/>
              <a:t>  U =U</a:t>
            </a:r>
          </a:p>
          <a:p>
            <a:r>
              <a:rPr lang="en-GB" dirty="0"/>
              <a:t> </a:t>
            </a:r>
          </a:p>
          <a:p>
            <a:endParaRPr lang="en-GB" dirty="0"/>
          </a:p>
        </p:txBody>
      </p:sp>
      <p:sp>
        <p:nvSpPr>
          <p:cNvPr id="12" name="Multiply 11"/>
          <p:cNvSpPr/>
          <p:nvPr/>
        </p:nvSpPr>
        <p:spPr>
          <a:xfrm>
            <a:off x="2411760" y="342900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2555776" y="4725144"/>
            <a:ext cx="1296144" cy="1200329"/>
          </a:xfrm>
          <a:prstGeom prst="rect">
            <a:avLst/>
          </a:prstGeom>
          <a:noFill/>
        </p:spPr>
        <p:txBody>
          <a:bodyPr wrap="square" rtlCol="0">
            <a:spAutoFit/>
          </a:bodyPr>
          <a:lstStyle/>
          <a:p>
            <a:r>
              <a:rPr lang="en-GB" dirty="0"/>
              <a:t>Universal ante-natal testing &amp;</a:t>
            </a:r>
          </a:p>
          <a:p>
            <a:r>
              <a:rPr lang="en-GB" dirty="0"/>
              <a:t>ART</a:t>
            </a:r>
          </a:p>
        </p:txBody>
      </p:sp>
      <p:sp>
        <p:nvSpPr>
          <p:cNvPr id="15" name="Multiply 14"/>
          <p:cNvSpPr/>
          <p:nvPr/>
        </p:nvSpPr>
        <p:spPr>
          <a:xfrm>
            <a:off x="5580112" y="3356992"/>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5652120" y="4653136"/>
            <a:ext cx="1152128" cy="369332"/>
          </a:xfrm>
          <a:prstGeom prst="rect">
            <a:avLst/>
          </a:prstGeom>
          <a:noFill/>
        </p:spPr>
        <p:txBody>
          <a:bodyPr wrap="square" rtlCol="0">
            <a:spAutoFit/>
          </a:bodyPr>
          <a:lstStyle/>
          <a:p>
            <a:r>
              <a:rPr lang="en-GB" dirty="0"/>
              <a:t>ART PEP</a:t>
            </a:r>
          </a:p>
        </p:txBody>
      </p:sp>
      <p:sp>
        <p:nvSpPr>
          <p:cNvPr id="17" name="Right Arrow 16"/>
          <p:cNvSpPr/>
          <p:nvPr/>
        </p:nvSpPr>
        <p:spPr>
          <a:xfrm rot="5400000">
            <a:off x="7452320" y="5085184"/>
            <a:ext cx="683568" cy="144016"/>
          </a:xfrm>
          <a:prstGeom prst="rightArrow">
            <a:avLst/>
          </a:prstGeom>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6876256" y="5661248"/>
            <a:ext cx="2267744" cy="369332"/>
          </a:xfrm>
          <a:prstGeom prst="rect">
            <a:avLst/>
          </a:prstGeom>
          <a:noFill/>
        </p:spPr>
        <p:txBody>
          <a:bodyPr wrap="square" rtlCol="0">
            <a:spAutoFit/>
          </a:bodyPr>
          <a:lstStyle/>
          <a:p>
            <a:r>
              <a:rPr lang="en-GB" dirty="0"/>
              <a:t>0.1 % transmission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1+#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1+#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8">
                                            <p:txEl>
                                              <p:pRg st="0" end="0"/>
                                            </p:txEl>
                                          </p:spTgt>
                                        </p:tgtEl>
                                        <p:attrNameLst>
                                          <p:attrName>style.visibility</p:attrName>
                                        </p:attrNameLst>
                                      </p:cBhvr>
                                      <p:to>
                                        <p:strVal val="visible"/>
                                      </p:to>
                                    </p:set>
                                    <p:anim calcmode="lin" valueType="num">
                                      <p:cBhvr additive="base">
                                        <p:cTn id="37" dur="5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4" grpId="0"/>
      <p:bldP spid="15" grpId="0" animBg="1"/>
      <p:bldP spid="16" grpId="0"/>
      <p:bldP spid="18"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3203848" y="404664"/>
          <a:ext cx="5562618" cy="5622678"/>
        </p:xfrm>
        <a:graphic>
          <a:graphicData uri="http://schemas.openxmlformats.org/drawingml/2006/table">
            <a:tbl>
              <a:tblPr firstRow="1" bandRow="1">
                <a:tableStyleId>{5C22544A-7EE6-4342-B048-85BDC9FD1C3A}</a:tableStyleId>
              </a:tblPr>
              <a:tblGrid>
                <a:gridCol w="1854206">
                  <a:extLst>
                    <a:ext uri="{9D8B030D-6E8A-4147-A177-3AD203B41FA5}">
                      <a16:colId xmlns:a16="http://schemas.microsoft.com/office/drawing/2014/main" xmlns="" val="20000"/>
                    </a:ext>
                  </a:extLst>
                </a:gridCol>
                <a:gridCol w="1854206">
                  <a:extLst>
                    <a:ext uri="{9D8B030D-6E8A-4147-A177-3AD203B41FA5}">
                      <a16:colId xmlns:a16="http://schemas.microsoft.com/office/drawing/2014/main" xmlns="" val="20001"/>
                    </a:ext>
                  </a:extLst>
                </a:gridCol>
                <a:gridCol w="1854206">
                  <a:extLst>
                    <a:ext uri="{9D8B030D-6E8A-4147-A177-3AD203B41FA5}">
                      <a16:colId xmlns:a16="http://schemas.microsoft.com/office/drawing/2014/main" xmlns="" val="20002"/>
                    </a:ext>
                  </a:extLst>
                </a:gridCol>
              </a:tblGrid>
              <a:tr h="594066">
                <a:tc>
                  <a:txBody>
                    <a:bodyPr/>
                    <a:lstStyle/>
                    <a:p>
                      <a:endParaRPr lang="en-GB" dirty="0"/>
                    </a:p>
                  </a:txBody>
                  <a:tcPr/>
                </a:tc>
                <a:tc>
                  <a:txBody>
                    <a:bodyPr/>
                    <a:lstStyle/>
                    <a:p>
                      <a:pPr algn="ctr"/>
                      <a:r>
                        <a:rPr lang="en-GB" sz="2400" dirty="0"/>
                        <a:t>HIV</a:t>
                      </a:r>
                    </a:p>
                  </a:txBody>
                  <a:tcPr/>
                </a:tc>
                <a:tc>
                  <a:txBody>
                    <a:bodyPr/>
                    <a:lstStyle/>
                    <a:p>
                      <a:pPr algn="ctr"/>
                      <a:r>
                        <a:rPr lang="en-GB" sz="2400" dirty="0"/>
                        <a:t>Hep B</a:t>
                      </a:r>
                    </a:p>
                  </a:txBody>
                  <a:tcPr/>
                </a:tc>
                <a:extLst>
                  <a:ext uri="{0D108BD9-81ED-4DB2-BD59-A6C34878D82A}">
                    <a16:rowId xmlns:a16="http://schemas.microsoft.com/office/drawing/2014/main" xmlns="" val="10000"/>
                  </a:ext>
                </a:extLst>
              </a:tr>
              <a:tr h="594066">
                <a:tc>
                  <a:txBody>
                    <a:bodyPr/>
                    <a:lstStyle/>
                    <a:p>
                      <a:r>
                        <a:rPr lang="en-GB" dirty="0"/>
                        <a:t>Antenatal </a:t>
                      </a:r>
                      <a:r>
                        <a:rPr lang="en-GB" dirty="0" err="1"/>
                        <a:t>seroprevalence</a:t>
                      </a:r>
                      <a:endParaRPr lang="en-GB" dirty="0"/>
                    </a:p>
                  </a:txBody>
                  <a:tcPr/>
                </a:tc>
                <a:tc>
                  <a:txBody>
                    <a:bodyPr/>
                    <a:lstStyle/>
                    <a:p>
                      <a:pPr algn="ctr"/>
                      <a:r>
                        <a:rPr lang="en-GB" sz="2000" dirty="0"/>
                        <a:t>0.1-0.2%</a:t>
                      </a:r>
                    </a:p>
                  </a:txBody>
                  <a:tcPr/>
                </a:tc>
                <a:tc>
                  <a:txBody>
                    <a:bodyPr/>
                    <a:lstStyle/>
                    <a:p>
                      <a:pPr algn="ctr"/>
                      <a:r>
                        <a:rPr lang="en-GB" sz="2000" dirty="0"/>
                        <a:t>0.3-0.4%</a:t>
                      </a:r>
                    </a:p>
                  </a:txBody>
                  <a:tcPr/>
                </a:tc>
                <a:extLst>
                  <a:ext uri="{0D108BD9-81ED-4DB2-BD59-A6C34878D82A}">
                    <a16:rowId xmlns:a16="http://schemas.microsoft.com/office/drawing/2014/main" xmlns="" val="10001"/>
                  </a:ext>
                </a:extLst>
              </a:tr>
              <a:tr h="594066">
                <a:tc>
                  <a:txBody>
                    <a:bodyPr/>
                    <a:lstStyle/>
                    <a:p>
                      <a:r>
                        <a:rPr lang="en-GB" dirty="0"/>
                        <a:t>Routine antenatal screening</a:t>
                      </a:r>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extLst>
                  <a:ext uri="{0D108BD9-81ED-4DB2-BD59-A6C34878D82A}">
                    <a16:rowId xmlns:a16="http://schemas.microsoft.com/office/drawing/2014/main" xmlns="" val="10002"/>
                  </a:ext>
                </a:extLst>
              </a:tr>
              <a:tr h="594066">
                <a:tc>
                  <a:txBody>
                    <a:bodyPr/>
                    <a:lstStyle/>
                    <a:p>
                      <a:r>
                        <a:rPr lang="en-GB" dirty="0"/>
                        <a:t>Transmission rate s intervention</a:t>
                      </a:r>
                    </a:p>
                  </a:txBody>
                  <a:tcPr/>
                </a:tc>
                <a:tc>
                  <a:txBody>
                    <a:bodyPr/>
                    <a:lstStyle/>
                    <a:p>
                      <a:pPr algn="ctr"/>
                      <a:r>
                        <a:rPr lang="en-GB" sz="2000" dirty="0"/>
                        <a:t>20-40%</a:t>
                      </a:r>
                    </a:p>
                  </a:txBody>
                  <a:tcPr/>
                </a:tc>
                <a:tc>
                  <a:txBody>
                    <a:bodyPr/>
                    <a:lstStyle/>
                    <a:p>
                      <a:pPr algn="ctr"/>
                      <a:r>
                        <a:rPr lang="en-GB" sz="2000" dirty="0"/>
                        <a:t>Up to 90%</a:t>
                      </a:r>
                    </a:p>
                  </a:txBody>
                  <a:tcPr/>
                </a:tc>
                <a:extLst>
                  <a:ext uri="{0D108BD9-81ED-4DB2-BD59-A6C34878D82A}">
                    <a16:rowId xmlns:a16="http://schemas.microsoft.com/office/drawing/2014/main" xmlns="" val="10003"/>
                  </a:ext>
                </a:extLst>
              </a:tr>
              <a:tr h="594066">
                <a:tc>
                  <a:txBody>
                    <a:bodyPr/>
                    <a:lstStyle/>
                    <a:p>
                      <a:r>
                        <a:rPr lang="en-GB" dirty="0"/>
                        <a:t>Chronicity </a:t>
                      </a:r>
                      <a:r>
                        <a:rPr lang="en-GB" dirty="0" err="1"/>
                        <a:t>vs</a:t>
                      </a:r>
                      <a:r>
                        <a:rPr lang="en-GB" dirty="0"/>
                        <a:t> adult acquisition</a:t>
                      </a:r>
                    </a:p>
                  </a:txBody>
                  <a:tcPr/>
                </a:tc>
                <a:tc>
                  <a:txBody>
                    <a:bodyPr/>
                    <a:lstStyle/>
                    <a:p>
                      <a:pPr algn="ctr"/>
                      <a:r>
                        <a:rPr lang="en-GB" sz="2000" dirty="0"/>
                        <a:t>100% </a:t>
                      </a:r>
                      <a:r>
                        <a:rPr lang="en-GB" sz="2000" dirty="0" err="1"/>
                        <a:t>vs</a:t>
                      </a:r>
                      <a:r>
                        <a:rPr lang="en-GB" sz="2000" dirty="0"/>
                        <a:t> 100%</a:t>
                      </a:r>
                    </a:p>
                  </a:txBody>
                  <a:tcPr/>
                </a:tc>
                <a:tc>
                  <a:txBody>
                    <a:bodyPr/>
                    <a:lstStyle/>
                    <a:p>
                      <a:pPr algn="ctr"/>
                      <a:r>
                        <a:rPr lang="en-GB" sz="2000" dirty="0"/>
                        <a:t>90% </a:t>
                      </a:r>
                      <a:r>
                        <a:rPr lang="en-GB" sz="2000" dirty="0" err="1"/>
                        <a:t>vs</a:t>
                      </a:r>
                      <a:r>
                        <a:rPr lang="en-GB" sz="2000" dirty="0"/>
                        <a:t> 5%</a:t>
                      </a:r>
                    </a:p>
                  </a:txBody>
                  <a:tcPr/>
                </a:tc>
                <a:extLst>
                  <a:ext uri="{0D108BD9-81ED-4DB2-BD59-A6C34878D82A}">
                    <a16:rowId xmlns:a16="http://schemas.microsoft.com/office/drawing/2014/main" xmlns="" val="10004"/>
                  </a:ext>
                </a:extLst>
              </a:tr>
              <a:tr h="594066">
                <a:tc>
                  <a:txBody>
                    <a:bodyPr/>
                    <a:lstStyle/>
                    <a:p>
                      <a:r>
                        <a:rPr lang="en-GB" dirty="0"/>
                        <a:t>Effective MTCPT</a:t>
                      </a:r>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extLst>
                  <a:ext uri="{0D108BD9-81ED-4DB2-BD59-A6C34878D82A}">
                    <a16:rowId xmlns:a16="http://schemas.microsoft.com/office/drawing/2014/main" xmlns="" val="10005"/>
                  </a:ext>
                </a:extLst>
              </a:tr>
              <a:tr h="594066">
                <a:tc>
                  <a:txBody>
                    <a:bodyPr/>
                    <a:lstStyle/>
                    <a:p>
                      <a:r>
                        <a:rPr lang="en-GB" dirty="0"/>
                        <a:t>Transmission rate post</a:t>
                      </a:r>
                      <a:r>
                        <a:rPr lang="en-GB" baseline="0" dirty="0"/>
                        <a:t> MTCPT</a:t>
                      </a:r>
                      <a:endParaRPr lang="en-GB" dirty="0"/>
                    </a:p>
                  </a:txBody>
                  <a:tcPr/>
                </a:tc>
                <a:tc>
                  <a:txBody>
                    <a:bodyPr/>
                    <a:lstStyle/>
                    <a:p>
                      <a:pPr algn="ctr"/>
                      <a:r>
                        <a:rPr lang="en-GB" sz="2000" dirty="0"/>
                        <a:t>0.1%</a:t>
                      </a:r>
                    </a:p>
                  </a:txBody>
                  <a:tcPr/>
                </a:tc>
                <a:tc>
                  <a:txBody>
                    <a:bodyPr/>
                    <a:lstStyle/>
                    <a:p>
                      <a:pPr algn="ctr"/>
                      <a:r>
                        <a:rPr lang="en-GB" sz="2000" dirty="0"/>
                        <a:t>&lt;1%*</a:t>
                      </a:r>
                    </a:p>
                  </a:txBody>
                  <a:tcPr/>
                </a:tc>
                <a:extLst>
                  <a:ext uri="{0D108BD9-81ED-4DB2-BD59-A6C34878D82A}">
                    <a16:rowId xmlns:a16="http://schemas.microsoft.com/office/drawing/2014/main" xmlns="" val="10006"/>
                  </a:ext>
                </a:extLst>
              </a:tr>
              <a:tr h="594066">
                <a:tc>
                  <a:txBody>
                    <a:bodyPr/>
                    <a:lstStyle/>
                    <a:p>
                      <a:r>
                        <a:rPr lang="en-GB" dirty="0"/>
                        <a:t>Curative treatment</a:t>
                      </a:r>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extLst>
                  <a:ext uri="{0D108BD9-81ED-4DB2-BD59-A6C34878D82A}">
                    <a16:rowId xmlns:a16="http://schemas.microsoft.com/office/drawing/2014/main" xmlns="" val="10007"/>
                  </a:ext>
                </a:extLst>
              </a:tr>
              <a:tr h="594066">
                <a:tc>
                  <a:txBody>
                    <a:bodyPr/>
                    <a:lstStyle/>
                    <a:p>
                      <a:r>
                        <a:rPr lang="en-GB" dirty="0"/>
                        <a:t>Immunisation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800" dirty="0">
                          <a:sym typeface="Wingdings"/>
                        </a:rPr>
                        <a:t></a:t>
                      </a:r>
                      <a:endParaRPr lang="en-GB"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800" dirty="0">
                          <a:sym typeface="Wingdings"/>
                        </a:rPr>
                        <a:t></a:t>
                      </a:r>
                      <a:endParaRPr lang="en-GB" sz="2800" dirty="0"/>
                    </a:p>
                  </a:txBody>
                  <a:tcPr/>
                </a:tc>
                <a:extLst>
                  <a:ext uri="{0D108BD9-81ED-4DB2-BD59-A6C34878D82A}">
                    <a16:rowId xmlns:a16="http://schemas.microsoft.com/office/drawing/2014/main" xmlns="" val="10008"/>
                  </a:ext>
                </a:extLst>
              </a:tr>
            </a:tbl>
          </a:graphicData>
        </a:graphic>
      </p:graphicFrame>
      <p:sp>
        <p:nvSpPr>
          <p:cNvPr id="7" name="Text Placeholder 6"/>
          <p:cNvSpPr>
            <a:spLocks noGrp="1"/>
          </p:cNvSpPr>
          <p:nvPr>
            <p:ph type="body" sz="half" idx="2"/>
          </p:nvPr>
        </p:nvSpPr>
        <p:spPr>
          <a:xfrm>
            <a:off x="0" y="610145"/>
            <a:ext cx="3008313" cy="4691063"/>
          </a:xfrm>
        </p:spPr>
        <p:txBody>
          <a:bodyPr>
            <a:normAutofit/>
          </a:bodyPr>
          <a:lstStyle/>
          <a:p>
            <a:pPr algn="ctr"/>
            <a:r>
              <a:rPr lang="en-GB" sz="3600" b="1" dirty="0"/>
              <a:t>Hep B</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dirty="0"/>
          </a:p>
        </p:txBody>
      </p:sp>
      <p:sp>
        <p:nvSpPr>
          <p:cNvPr id="5" name="Text Placeholder 4"/>
          <p:cNvSpPr>
            <a:spLocks noGrp="1"/>
          </p:cNvSpPr>
          <p:nvPr>
            <p:ph type="body" idx="1"/>
          </p:nvPr>
        </p:nvSpPr>
        <p:spPr/>
        <p:txBody>
          <a:bodyPr/>
          <a:lstStyle/>
          <a:p>
            <a:endParaRPr lang="en-GB" dirty="0"/>
          </a:p>
        </p:txBody>
      </p:sp>
      <p:sp>
        <p:nvSpPr>
          <p:cNvPr id="7" name="Text Placeholder 6"/>
          <p:cNvSpPr>
            <a:spLocks noGrp="1"/>
          </p:cNvSpPr>
          <p:nvPr>
            <p:ph type="body" sz="quarter" idx="3"/>
          </p:nvPr>
        </p:nvSpPr>
        <p:spPr/>
        <p:txBody>
          <a:bodyPr/>
          <a:lstStyle/>
          <a:p>
            <a:endParaRPr lang="en-GB"/>
          </a:p>
        </p:txBody>
      </p:sp>
      <p:pic>
        <p:nvPicPr>
          <p:cNvPr id="1026" name="Picture 2"/>
          <p:cNvPicPr>
            <a:picLocks noGrp="1" noChangeAspect="1" noChangeArrowheads="1"/>
          </p:cNvPicPr>
          <p:nvPr>
            <p:ph sz="quarter" idx="4"/>
          </p:nvPr>
        </p:nvPicPr>
        <p:blipFill>
          <a:blip r:embed="rId2" cstate="print"/>
          <a:srcRect/>
          <a:stretch>
            <a:fillRect/>
          </a:stretch>
        </p:blipFill>
        <p:spPr bwMode="auto">
          <a:xfrm>
            <a:off x="323528" y="658418"/>
            <a:ext cx="7506274" cy="4138734"/>
          </a:xfrm>
          <a:prstGeom prst="rect">
            <a:avLst/>
          </a:prstGeom>
          <a:noFill/>
          <a:ln w="9525">
            <a:noFill/>
            <a:miter lim="800000"/>
            <a:headEnd/>
            <a:tailEnd/>
          </a:ln>
        </p:spPr>
      </p:pic>
      <p:pic>
        <p:nvPicPr>
          <p:cNvPr id="1029" name="Picture 5"/>
          <p:cNvPicPr>
            <a:picLocks noGrp="1" noChangeAspect="1" noChangeArrowheads="1"/>
          </p:cNvPicPr>
          <p:nvPr>
            <p:ph sz="half" idx="2"/>
          </p:nvPr>
        </p:nvPicPr>
        <p:blipFill>
          <a:blip r:embed="rId3" cstate="print"/>
          <a:srcRect/>
          <a:stretch>
            <a:fillRect/>
          </a:stretch>
        </p:blipFill>
        <p:spPr bwMode="auto">
          <a:xfrm>
            <a:off x="2123728" y="1564196"/>
            <a:ext cx="6632476" cy="458694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1+#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29"/>
                                        </p:tgtEl>
                                        <p:attrNameLst>
                                          <p:attrName>style.visibility</p:attrName>
                                        </p:attrNameLst>
                                      </p:cBhvr>
                                      <p:to>
                                        <p:strVal val="visible"/>
                                      </p:to>
                                    </p:set>
                                    <p:anim calcmode="lin" valueType="num">
                                      <p:cBhvr additive="base">
                                        <p:cTn id="13" dur="500" fill="hold"/>
                                        <p:tgtEl>
                                          <p:spTgt spid="1029"/>
                                        </p:tgtEl>
                                        <p:attrNameLst>
                                          <p:attrName>ppt_x</p:attrName>
                                        </p:attrNameLst>
                                      </p:cBhvr>
                                      <p:tavLst>
                                        <p:tav tm="0">
                                          <p:val>
                                            <p:strVal val="1+#ppt_w/2"/>
                                          </p:val>
                                        </p:tav>
                                        <p:tav tm="100000">
                                          <p:val>
                                            <p:strVal val="#ppt_x"/>
                                          </p:val>
                                        </p:tav>
                                      </p:tavLst>
                                    </p:anim>
                                    <p:anim calcmode="lin" valueType="num">
                                      <p:cBhvr additive="base">
                                        <p:cTn id="14" dur="500" fill="hold"/>
                                        <p:tgtEl>
                                          <p:spTgt spid="10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dirty="0"/>
          </a:p>
        </p:txBody>
      </p:sp>
      <p:sp>
        <p:nvSpPr>
          <p:cNvPr id="5" name="Content Placeholder 4"/>
          <p:cNvSpPr>
            <a:spLocks noGrp="1"/>
          </p:cNvSpPr>
          <p:nvPr>
            <p:ph sz="half" idx="1"/>
          </p:nvPr>
        </p:nvSpPr>
        <p:spPr/>
        <p:txBody>
          <a:bodyPr>
            <a:normAutofit fontScale="92500" lnSpcReduction="10000"/>
          </a:bodyPr>
          <a:lstStyle/>
          <a:p>
            <a:r>
              <a:rPr lang="en-GB" dirty="0"/>
              <a:t>Transmission</a:t>
            </a:r>
            <a:br>
              <a:rPr lang="en-GB" dirty="0"/>
            </a:br>
            <a:r>
              <a:rPr lang="en-GB" dirty="0" err="1"/>
              <a:t>eAg</a:t>
            </a:r>
            <a:r>
              <a:rPr lang="en-GB" dirty="0"/>
              <a:t>+ mother – 70-90%</a:t>
            </a:r>
            <a:br>
              <a:rPr lang="en-GB" dirty="0"/>
            </a:br>
            <a:r>
              <a:rPr lang="en-GB" dirty="0" err="1"/>
              <a:t>eAg</a:t>
            </a:r>
            <a:r>
              <a:rPr lang="en-GB" dirty="0"/>
              <a:t>- mother – 10%</a:t>
            </a:r>
          </a:p>
          <a:p>
            <a:endParaRPr lang="en-GB" dirty="0"/>
          </a:p>
          <a:p>
            <a:r>
              <a:rPr lang="en-GB" dirty="0"/>
              <a:t>Administration of vaccine alone offers up to 80% protection to infants of </a:t>
            </a:r>
            <a:r>
              <a:rPr lang="en-GB" dirty="0" err="1"/>
              <a:t>eAg</a:t>
            </a:r>
            <a:r>
              <a:rPr lang="en-GB" dirty="0"/>
              <a:t>+ mothers</a:t>
            </a:r>
            <a:br>
              <a:rPr lang="en-GB" dirty="0"/>
            </a:br>
            <a:endParaRPr lang="en-GB" dirty="0"/>
          </a:p>
          <a:p>
            <a:r>
              <a:rPr lang="en-GB" dirty="0"/>
              <a:t>Addition of HBIG offers up to 90% protection</a:t>
            </a:r>
          </a:p>
        </p:txBody>
      </p:sp>
      <p:sp>
        <p:nvSpPr>
          <p:cNvPr id="6" name="Content Placeholder 5"/>
          <p:cNvSpPr>
            <a:spLocks noGrp="1"/>
          </p:cNvSpPr>
          <p:nvPr>
            <p:ph sz="half" idx="2"/>
          </p:nvPr>
        </p:nvSpPr>
        <p:spPr/>
        <p:txBody>
          <a:bodyPr>
            <a:normAutofit fontScale="92500" lnSpcReduction="10000"/>
          </a:bodyPr>
          <a:lstStyle/>
          <a:p>
            <a:r>
              <a:rPr lang="en-GB" dirty="0" err="1"/>
              <a:t>Immunoprophylaxis</a:t>
            </a:r>
            <a:r>
              <a:rPr lang="en-GB" dirty="0"/>
              <a:t> fails in 10-30% of infants born to mums with a HBV DNA &gt; 6log</a:t>
            </a:r>
            <a:r>
              <a:rPr lang="en-GB" sz="1400" dirty="0"/>
              <a:t>10</a:t>
            </a:r>
            <a:br>
              <a:rPr lang="en-GB" sz="1400" dirty="0"/>
            </a:br>
            <a:r>
              <a:rPr lang="en-GB" sz="1400" dirty="0"/>
              <a:t/>
            </a:r>
            <a:br>
              <a:rPr lang="en-GB" sz="1400" dirty="0"/>
            </a:br>
            <a:r>
              <a:rPr lang="en-GB" sz="2000" dirty="0"/>
              <a:t> - high viral load</a:t>
            </a:r>
            <a:br>
              <a:rPr lang="en-GB" sz="2000" dirty="0"/>
            </a:br>
            <a:r>
              <a:rPr lang="en-GB" sz="2000" dirty="0"/>
              <a:t> - intrauterine transmission</a:t>
            </a:r>
            <a:br>
              <a:rPr lang="en-GB" sz="2000" dirty="0"/>
            </a:br>
            <a:r>
              <a:rPr lang="en-GB" sz="2000" dirty="0"/>
              <a:t> - genotype C</a:t>
            </a:r>
            <a:br>
              <a:rPr lang="en-GB" sz="2000" dirty="0"/>
            </a:br>
            <a:r>
              <a:rPr lang="en-GB" sz="2000" dirty="0"/>
              <a:t> - vaccine </a:t>
            </a:r>
            <a:r>
              <a:rPr lang="en-GB" sz="2000" dirty="0" err="1"/>
              <a:t>hyporesponsiveness</a:t>
            </a:r>
            <a:r>
              <a:rPr lang="en-GB" sz="2000" dirty="0"/>
              <a:t/>
            </a:r>
            <a:br>
              <a:rPr lang="en-GB" sz="2000" dirty="0"/>
            </a:br>
            <a:r>
              <a:rPr lang="en-GB" sz="2000" dirty="0"/>
              <a:t> - escape mutants</a:t>
            </a:r>
          </a:p>
          <a:p>
            <a:pPr>
              <a:buNone/>
            </a:pPr>
            <a:endParaRPr lang="en-GB" dirty="0"/>
          </a:p>
          <a:p>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2"/>
          </p:nvPr>
        </p:nvPicPr>
        <p:blipFill>
          <a:blip r:embed="rId2" cstate="print"/>
          <a:srcRect/>
          <a:stretch>
            <a:fillRect/>
          </a:stretch>
        </p:blipFill>
        <p:spPr bwMode="auto">
          <a:xfrm>
            <a:off x="3977433" y="4437112"/>
            <a:ext cx="5166567" cy="2350135"/>
          </a:xfrm>
          <a:prstGeom prst="rect">
            <a:avLst/>
          </a:prstGeom>
          <a:noFill/>
          <a:ln w="9525">
            <a:noFill/>
            <a:miter lim="800000"/>
            <a:headEnd/>
            <a:tailEnd/>
          </a:ln>
        </p:spPr>
      </p:pic>
      <p:pic>
        <p:nvPicPr>
          <p:cNvPr id="2051" name="Picture 3"/>
          <p:cNvPicPr>
            <a:picLocks noGrp="1" noChangeAspect="1" noChangeArrowheads="1"/>
          </p:cNvPicPr>
          <p:nvPr>
            <p:ph sz="half" idx="1"/>
          </p:nvPr>
        </p:nvPicPr>
        <p:blipFill>
          <a:blip r:embed="rId3" cstate="print"/>
          <a:srcRect/>
          <a:stretch>
            <a:fillRect/>
          </a:stretch>
        </p:blipFill>
        <p:spPr bwMode="auto">
          <a:xfrm>
            <a:off x="467544" y="2060848"/>
            <a:ext cx="6264696" cy="2315043"/>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7629525" y="0"/>
            <a:ext cx="1514475" cy="1771650"/>
          </a:xfrm>
          <a:prstGeom prst="rect">
            <a:avLst/>
          </a:prstGeom>
          <a:noFill/>
          <a:ln w="9525">
            <a:noFill/>
            <a:miter lim="800000"/>
            <a:headEnd/>
            <a:tailEnd/>
          </a:ln>
        </p:spPr>
      </p:pic>
      <p:pic>
        <p:nvPicPr>
          <p:cNvPr id="2054" name="Picture 6"/>
          <p:cNvPicPr>
            <a:picLocks noChangeAspect="1" noChangeArrowheads="1"/>
          </p:cNvPicPr>
          <p:nvPr/>
        </p:nvPicPr>
        <p:blipFill>
          <a:blip r:embed="rId5" cstate="print"/>
          <a:srcRect/>
          <a:stretch>
            <a:fillRect/>
          </a:stretch>
        </p:blipFill>
        <p:spPr bwMode="auto">
          <a:xfrm>
            <a:off x="0" y="0"/>
            <a:ext cx="4381500" cy="1809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cstate="print"/>
          <a:srcRect/>
          <a:stretch>
            <a:fillRect/>
          </a:stretch>
        </p:blipFill>
        <p:spPr bwMode="auto">
          <a:xfrm>
            <a:off x="1475656" y="260648"/>
            <a:ext cx="6124575" cy="1009650"/>
          </a:xfrm>
          <a:prstGeom prst="rect">
            <a:avLst/>
          </a:prstGeom>
          <a:noFill/>
          <a:ln w="9525">
            <a:noFill/>
            <a:miter lim="800000"/>
            <a:headEnd/>
            <a:tailEnd/>
          </a:ln>
        </p:spPr>
      </p:pic>
      <p:sp>
        <p:nvSpPr>
          <p:cNvPr id="14" name="Rectangle 2"/>
          <p:cNvSpPr txBox="1">
            <a:spLocks noChangeArrowheads="1"/>
          </p:cNvSpPr>
          <p:nvPr/>
        </p:nvSpPr>
        <p:spPr bwMode="auto">
          <a:xfrm>
            <a:off x="1547664" y="1124744"/>
            <a:ext cx="6381750" cy="320769"/>
          </a:xfrm>
          <a:prstGeom prst="rect">
            <a:avLst/>
          </a:prstGeom>
          <a:noFill/>
          <a:ln cap="flat">
            <a:round/>
            <a:headEnd/>
            <a:tailEnd/>
          </a:ln>
        </p:spPr>
        <p:txBody>
          <a:bodyPr vert="horz" wrap="square" lIns="0" tIns="12211" rIns="0" bIns="0" numCol="1" rtlCol="0" anchor="ctr" anchorCtr="0" compatLnSpc="1">
            <a:prstTxWarp prst="textNoShape">
              <a:avLst/>
            </a:prstTxWarp>
            <a:normAutofit/>
          </a:bodyPr>
          <a:lstStyle/>
          <a:p>
            <a:pPr marL="0" marR="0" lvl="0" indent="0" algn="ctr" defTabSz="914400" rtl="0" eaLnBrk="1" fontAlgn="auto" latinLnBrk="0" hangingPunct="1">
              <a:lnSpc>
                <a:spcPct val="100000"/>
              </a:lnSpc>
              <a:spcBef>
                <a:spcPct val="0"/>
              </a:spcBef>
              <a:spcAft>
                <a:spcPts val="0"/>
              </a:spcAft>
              <a:buClrTx/>
              <a:buSzTx/>
              <a:buFontTx/>
              <a:buNone/>
              <a:tabLst>
                <a:tab pos="649628" algn="l"/>
                <a:tab pos="1299256" algn="l"/>
                <a:tab pos="1948884" algn="l"/>
                <a:tab pos="2598511" algn="l"/>
                <a:tab pos="3248139" algn="l"/>
                <a:tab pos="3897767" algn="l"/>
                <a:tab pos="4547395" algn="l"/>
                <a:tab pos="5197023" algn="l"/>
                <a:tab pos="5846651" algn="l"/>
              </a:tabLst>
              <a:defRPr/>
            </a:pPr>
            <a:r>
              <a:rPr kumimoji="0" lang="en-US" sz="1100" b="1" i="0" u="none" strike="noStrike" kern="1200" cap="none" spc="0" normalizeH="0" baseline="0" noProof="0">
                <a:ln>
                  <a:noFill/>
                </a:ln>
                <a:solidFill>
                  <a:schemeClr val="tx1"/>
                </a:solidFill>
                <a:effectLst/>
                <a:uLnTx/>
                <a:uFillTx/>
                <a:latin typeface="+mj-lt"/>
                <a:ea typeface="+mj-ea"/>
                <a:cs typeface="Arial Unicode MS" pitchFamily="32" charset="0"/>
              </a:rPr>
              <a:t>Pan CQ et al. N Engl J Med 2016;374:2324-2334.</a:t>
            </a:r>
            <a:endParaRPr kumimoji="0" lang="en-US" sz="1100" b="1" i="0" u="none" strike="noStrike" kern="1200" cap="none" spc="0" normalizeH="0" baseline="0" noProof="0" dirty="0">
              <a:ln>
                <a:noFill/>
              </a:ln>
              <a:solidFill>
                <a:schemeClr val="tx1"/>
              </a:solidFill>
              <a:effectLst/>
              <a:uLnTx/>
              <a:uFillTx/>
              <a:latin typeface="+mj-lt"/>
              <a:ea typeface="+mj-ea"/>
              <a:cs typeface="Arial Unicode MS" pitchFamily="32" charset="0"/>
            </a:endParaRPr>
          </a:p>
        </p:txBody>
      </p:sp>
      <p:pic>
        <p:nvPicPr>
          <p:cNvPr id="3074" name="Picture 2"/>
          <p:cNvPicPr>
            <a:picLocks noGrp="1" noChangeAspect="1" noChangeArrowheads="1"/>
          </p:cNvPicPr>
          <p:nvPr>
            <p:ph sz="half" idx="2"/>
          </p:nvPr>
        </p:nvPicPr>
        <p:blipFill>
          <a:blip r:embed="rId3" cstate="print"/>
          <a:srcRect/>
          <a:stretch>
            <a:fillRect/>
          </a:stretch>
        </p:blipFill>
        <p:spPr bwMode="auto">
          <a:xfrm>
            <a:off x="755576" y="1556792"/>
            <a:ext cx="7127191" cy="48965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cstate="print"/>
          <a:srcRect/>
          <a:stretch>
            <a:fillRect/>
          </a:stretch>
        </p:blipFill>
        <p:spPr bwMode="auto">
          <a:xfrm>
            <a:off x="6642967" y="6447585"/>
            <a:ext cx="2323523" cy="348783"/>
          </a:xfrm>
          <a:prstGeom prst="rect">
            <a:avLst/>
          </a:prstGeom>
          <a:noFill/>
          <a:ln w="9525" cap="flat">
            <a:noFill/>
            <a:round/>
            <a:headEnd/>
            <a:tailEnd/>
          </a:ln>
          <a:effectLst/>
        </p:spPr>
      </p:pic>
      <p:pic>
        <p:nvPicPr>
          <p:cNvPr id="3075" name="Picture 3"/>
          <p:cNvPicPr>
            <a:picLocks noChangeAspect="1" noChangeArrowheads="1"/>
          </p:cNvPicPr>
          <p:nvPr/>
        </p:nvPicPr>
        <p:blipFill>
          <a:blip r:embed="rId4" cstate="print"/>
          <a:srcRect/>
          <a:stretch>
            <a:fillRect/>
          </a:stretch>
        </p:blipFill>
        <p:spPr bwMode="auto">
          <a:xfrm>
            <a:off x="787978" y="1255059"/>
            <a:ext cx="7568045" cy="4828335"/>
          </a:xfrm>
          <a:prstGeom prst="rect">
            <a:avLst/>
          </a:prstGeom>
          <a:noFill/>
          <a:ln w="9525" cap="flat">
            <a:noFill/>
            <a:round/>
            <a:headEnd/>
            <a:tailEnd/>
          </a:ln>
          <a:effectLst/>
        </p:spPr>
      </p:pic>
      <p:sp>
        <p:nvSpPr>
          <p:cNvPr id="3076" name="AutoShape 4"/>
          <p:cNvSpPr>
            <a:spLocks noChangeArrowheads="1"/>
          </p:cNvSpPr>
          <p:nvPr/>
        </p:nvSpPr>
        <p:spPr bwMode="auto">
          <a:xfrm>
            <a:off x="415637" y="292754"/>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cap="flat">
            <a:noFill/>
            <a:round/>
            <a:headEnd/>
            <a:tailEnd/>
          </a:ln>
          <a:effectLst/>
        </p:spPr>
        <p:txBody>
          <a:bodyPr lIns="0" tIns="0" rIns="0" bIns="0" anchor="ctr" anchorCtr="1"/>
          <a:lstStyle/>
          <a:p>
            <a:pPr>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b="1" dirty="0">
                <a:solidFill>
                  <a:srgbClr val="FFFFFF"/>
                </a:solidFill>
                <a:cs typeface="Arial Unicode MS" pitchFamily="32" charset="0"/>
              </a:rPr>
              <a:t>Rate of Hepatitis B Virus (HBV) Infection among Infants.</a:t>
            </a:r>
          </a:p>
        </p:txBody>
      </p:sp>
      <p:pic>
        <p:nvPicPr>
          <p:cNvPr id="2050" name="Picture 2"/>
          <p:cNvPicPr>
            <a:picLocks noChangeAspect="1" noChangeArrowheads="1"/>
          </p:cNvPicPr>
          <p:nvPr/>
        </p:nvPicPr>
        <p:blipFill>
          <a:blip r:embed="rId5" cstate="print"/>
          <a:srcRect/>
          <a:stretch>
            <a:fillRect/>
          </a:stretch>
        </p:blipFill>
        <p:spPr bwMode="auto">
          <a:xfrm>
            <a:off x="1547664" y="0"/>
            <a:ext cx="6124575" cy="1009650"/>
          </a:xfrm>
          <a:prstGeom prst="rect">
            <a:avLst/>
          </a:prstGeom>
          <a:noFill/>
          <a:ln w="9525">
            <a:noFill/>
            <a:miter lim="800000"/>
            <a:headEnd/>
            <a:tailEnd/>
          </a:ln>
        </p:spPr>
      </p:pic>
      <p:sp>
        <p:nvSpPr>
          <p:cNvPr id="3074" name="Rectangle 2"/>
          <p:cNvSpPr>
            <a:spLocks noGrp="1" noChangeArrowheads="1"/>
          </p:cNvSpPr>
          <p:nvPr>
            <p:ph type="title"/>
          </p:nvPr>
        </p:nvSpPr>
        <p:spPr bwMode="auto">
          <a:xfrm>
            <a:off x="1403648" y="764704"/>
            <a:ext cx="6381750" cy="320769"/>
          </a:xfrm>
          <a:noFill/>
          <a:ln cap="flat">
            <a:round/>
            <a:headEnd/>
            <a:tailEnd/>
          </a:ln>
        </p:spPr>
        <p:txBody>
          <a:bodyPr vert="horz" wrap="square" lIns="0" tIns="12211" rIns="0" bIns="0" numCol="1" anchor="ctr" anchorCtr="0" compatLnSpc="1">
            <a:prstTxWarp prst="textNoShape">
              <a:avLst/>
            </a:prstTxWarp>
          </a:bodyPr>
          <a:lstStyle/>
          <a:p>
            <a:pPr>
              <a:tabLst>
                <a:tab pos="649628" algn="l"/>
                <a:tab pos="1299256" algn="l"/>
                <a:tab pos="1948884" algn="l"/>
                <a:tab pos="2598511" algn="l"/>
                <a:tab pos="3248139" algn="l"/>
                <a:tab pos="3897767" algn="l"/>
                <a:tab pos="4547395" algn="l"/>
                <a:tab pos="5197023" algn="l"/>
                <a:tab pos="5846651" algn="l"/>
              </a:tabLst>
            </a:pPr>
            <a:r>
              <a:rPr lang="en-US" sz="1100" b="1" dirty="0">
                <a:cs typeface="Arial Unicode MS" pitchFamily="32" charset="0"/>
              </a:rPr>
              <a:t>Pan CQ et al. N </a:t>
            </a:r>
            <a:r>
              <a:rPr lang="en-US" sz="1100" b="1" dirty="0" err="1">
                <a:cs typeface="Arial Unicode MS" pitchFamily="32" charset="0"/>
              </a:rPr>
              <a:t>Engl</a:t>
            </a:r>
            <a:r>
              <a:rPr lang="en-US" sz="1100" b="1" dirty="0">
                <a:cs typeface="Arial Unicode MS" pitchFamily="32" charset="0"/>
              </a:rPr>
              <a:t> J Med 2016;374:2324-2334.</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Hep B </a:t>
            </a:r>
          </a:p>
        </p:txBody>
      </p:sp>
      <p:pic>
        <p:nvPicPr>
          <p:cNvPr id="3" name="Picture 2" descr="preg_silhouette.jpg"/>
          <p:cNvPicPr>
            <a:picLocks noChangeAspect="1"/>
          </p:cNvPicPr>
          <p:nvPr/>
        </p:nvPicPr>
        <p:blipFill>
          <a:blip r:embed="rId2" cstate="print"/>
          <a:stretch>
            <a:fillRect/>
          </a:stretch>
        </p:blipFill>
        <p:spPr>
          <a:xfrm>
            <a:off x="3059832" y="1772816"/>
            <a:ext cx="2857500" cy="3810000"/>
          </a:xfrm>
          <a:prstGeom prst="rect">
            <a:avLst/>
          </a:prstGeom>
          <a:scene3d>
            <a:camera prst="orthographicFront">
              <a:rot lat="0" lon="10800000" rev="0"/>
            </a:camera>
            <a:lightRig rig="threePt" dir="t"/>
          </a:scene3d>
        </p:spPr>
      </p:pic>
      <p:pic>
        <p:nvPicPr>
          <p:cNvPr id="5" name="Picture 4" descr="baby2.jpg"/>
          <p:cNvPicPr>
            <a:picLocks noChangeAspect="1"/>
          </p:cNvPicPr>
          <p:nvPr/>
        </p:nvPicPr>
        <p:blipFill>
          <a:blip r:embed="rId3" cstate="print"/>
          <a:stretch>
            <a:fillRect/>
          </a:stretch>
        </p:blipFill>
        <p:spPr>
          <a:xfrm>
            <a:off x="6732240" y="2852936"/>
            <a:ext cx="2080260" cy="1866900"/>
          </a:xfrm>
          <a:prstGeom prst="rect">
            <a:avLst/>
          </a:prstGeom>
        </p:spPr>
      </p:pic>
      <p:pic>
        <p:nvPicPr>
          <p:cNvPr id="6" name="Picture 5" descr="black-silhouette-woman-standing-people-on-white-vector.jpg"/>
          <p:cNvPicPr>
            <a:picLocks noChangeAspect="1"/>
          </p:cNvPicPr>
          <p:nvPr/>
        </p:nvPicPr>
        <p:blipFill>
          <a:blip r:embed="rId4" cstate="print"/>
          <a:srcRect l="34016" r="18268" b="8749"/>
          <a:stretch>
            <a:fillRect/>
          </a:stretch>
        </p:blipFill>
        <p:spPr>
          <a:xfrm>
            <a:off x="827584" y="1700808"/>
            <a:ext cx="1900337" cy="3938003"/>
          </a:xfrm>
          <a:prstGeom prst="rect">
            <a:avLst/>
          </a:prstGeom>
        </p:spPr>
      </p:pic>
      <p:sp>
        <p:nvSpPr>
          <p:cNvPr id="7" name="Right Arrow 6"/>
          <p:cNvSpPr/>
          <p:nvPr/>
        </p:nvSpPr>
        <p:spPr>
          <a:xfrm>
            <a:off x="251520" y="3789040"/>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a:off x="2627784" y="3789040"/>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a:off x="5652120" y="3717032"/>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Multiply 9"/>
          <p:cNvSpPr/>
          <p:nvPr/>
        </p:nvSpPr>
        <p:spPr>
          <a:xfrm>
            <a:off x="0" y="342900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ultiply 10"/>
          <p:cNvSpPr/>
          <p:nvPr/>
        </p:nvSpPr>
        <p:spPr>
          <a:xfrm>
            <a:off x="5508104" y="3356992"/>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ultiply 11"/>
          <p:cNvSpPr/>
          <p:nvPr/>
        </p:nvSpPr>
        <p:spPr>
          <a:xfrm>
            <a:off x="2483768" y="342900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0" y="4653136"/>
            <a:ext cx="1187624" cy="369332"/>
          </a:xfrm>
          <a:prstGeom prst="rect">
            <a:avLst/>
          </a:prstGeom>
          <a:noFill/>
        </p:spPr>
        <p:txBody>
          <a:bodyPr wrap="square" rtlCol="0">
            <a:spAutoFit/>
          </a:bodyPr>
          <a:lstStyle/>
          <a:p>
            <a:r>
              <a:rPr lang="en-GB" dirty="0"/>
              <a:t>Immunise</a:t>
            </a:r>
          </a:p>
        </p:txBody>
      </p:sp>
      <p:sp>
        <p:nvSpPr>
          <p:cNvPr id="14" name="TextBox 13"/>
          <p:cNvSpPr txBox="1"/>
          <p:nvPr/>
        </p:nvSpPr>
        <p:spPr>
          <a:xfrm>
            <a:off x="2339752" y="4581128"/>
            <a:ext cx="1584176" cy="923330"/>
          </a:xfrm>
          <a:prstGeom prst="rect">
            <a:avLst/>
          </a:prstGeom>
          <a:noFill/>
        </p:spPr>
        <p:txBody>
          <a:bodyPr wrap="square" rtlCol="0">
            <a:spAutoFit/>
          </a:bodyPr>
          <a:lstStyle/>
          <a:p>
            <a:r>
              <a:rPr lang="en-GB" dirty="0"/>
              <a:t>Nucleotide analogue</a:t>
            </a:r>
          </a:p>
          <a:p>
            <a:r>
              <a:rPr lang="en-GB" dirty="0"/>
              <a:t>e.g. </a:t>
            </a:r>
            <a:r>
              <a:rPr lang="en-GB" dirty="0" err="1"/>
              <a:t>tenofovir</a:t>
            </a:r>
            <a:endParaRPr lang="en-GB" dirty="0"/>
          </a:p>
        </p:txBody>
      </p:sp>
      <p:sp>
        <p:nvSpPr>
          <p:cNvPr id="15" name="TextBox 14"/>
          <p:cNvSpPr txBox="1"/>
          <p:nvPr/>
        </p:nvSpPr>
        <p:spPr>
          <a:xfrm>
            <a:off x="5580112" y="4725144"/>
            <a:ext cx="1656184" cy="923330"/>
          </a:xfrm>
          <a:prstGeom prst="rect">
            <a:avLst/>
          </a:prstGeom>
          <a:noFill/>
        </p:spPr>
        <p:txBody>
          <a:bodyPr wrap="square" rtlCol="0">
            <a:spAutoFit/>
          </a:bodyPr>
          <a:lstStyle/>
          <a:p>
            <a:r>
              <a:rPr lang="en-GB" dirty="0"/>
              <a:t>Passive &amp; active immunisation</a:t>
            </a:r>
          </a:p>
        </p:txBody>
      </p:sp>
      <p:sp>
        <p:nvSpPr>
          <p:cNvPr id="16" name="Right Arrow 15"/>
          <p:cNvSpPr/>
          <p:nvPr/>
        </p:nvSpPr>
        <p:spPr>
          <a:xfrm rot="5400000">
            <a:off x="7452320" y="5085184"/>
            <a:ext cx="683568" cy="144016"/>
          </a:xfrm>
          <a:prstGeom prst="rightArrow">
            <a:avLst/>
          </a:prstGeom>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7092280" y="5661248"/>
            <a:ext cx="2267744" cy="369332"/>
          </a:xfrm>
          <a:prstGeom prst="rect">
            <a:avLst/>
          </a:prstGeom>
          <a:noFill/>
        </p:spPr>
        <p:txBody>
          <a:bodyPr wrap="square" rtlCol="0">
            <a:spAutoFit/>
          </a:bodyPr>
          <a:lstStyle/>
          <a:p>
            <a:r>
              <a:rPr lang="en-GB" dirty="0"/>
              <a:t>?&lt;1 % transmission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1+#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1+#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7">
                                            <p:txEl>
                                              <p:pRg st="0" end="0"/>
                                            </p:txEl>
                                          </p:spTgt>
                                        </p:tgtEl>
                                        <p:attrNameLst>
                                          <p:attrName>style.visibility</p:attrName>
                                        </p:attrNameLst>
                                      </p:cBhvr>
                                      <p:to>
                                        <p:strVal val="visible"/>
                                      </p:to>
                                    </p:set>
                                    <p:anim calcmode="lin" valueType="num">
                                      <p:cBhvr additive="base">
                                        <p:cTn id="37"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p:bldP spid="17"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3050"/>
            <a:ext cx="2232249" cy="1162050"/>
          </a:xfrm>
        </p:spPr>
        <p:txBody>
          <a:bodyPr/>
          <a:lstStyle/>
          <a:p>
            <a:r>
              <a:rPr lang="en-GB" sz="3600" dirty="0"/>
              <a:t>Hep C</a:t>
            </a:r>
            <a:r>
              <a:rPr lang="en-GB" dirty="0"/>
              <a:t/>
            </a:r>
            <a:br>
              <a:rPr lang="en-GB" dirty="0"/>
            </a:br>
            <a:endParaRPr lang="en-GB"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489469691"/>
              </p:ext>
            </p:extLst>
          </p:nvPr>
        </p:nvGraphicFramePr>
        <p:xfrm>
          <a:off x="1547664" y="1052736"/>
          <a:ext cx="7416824" cy="5622678"/>
        </p:xfrm>
        <a:graphic>
          <a:graphicData uri="http://schemas.openxmlformats.org/drawingml/2006/table">
            <a:tbl>
              <a:tblPr firstRow="1" bandRow="1">
                <a:tableStyleId>{5C22544A-7EE6-4342-B048-85BDC9FD1C3A}</a:tableStyleId>
              </a:tblPr>
              <a:tblGrid>
                <a:gridCol w="1854206">
                  <a:extLst>
                    <a:ext uri="{9D8B030D-6E8A-4147-A177-3AD203B41FA5}">
                      <a16:colId xmlns:a16="http://schemas.microsoft.com/office/drawing/2014/main" xmlns="" val="20000"/>
                    </a:ext>
                  </a:extLst>
                </a:gridCol>
                <a:gridCol w="1854206">
                  <a:extLst>
                    <a:ext uri="{9D8B030D-6E8A-4147-A177-3AD203B41FA5}">
                      <a16:colId xmlns:a16="http://schemas.microsoft.com/office/drawing/2014/main" xmlns="" val="20001"/>
                    </a:ext>
                  </a:extLst>
                </a:gridCol>
                <a:gridCol w="1854206">
                  <a:extLst>
                    <a:ext uri="{9D8B030D-6E8A-4147-A177-3AD203B41FA5}">
                      <a16:colId xmlns:a16="http://schemas.microsoft.com/office/drawing/2014/main" xmlns="" val="20002"/>
                    </a:ext>
                  </a:extLst>
                </a:gridCol>
                <a:gridCol w="1854206">
                  <a:extLst>
                    <a:ext uri="{9D8B030D-6E8A-4147-A177-3AD203B41FA5}">
                      <a16:colId xmlns:a16="http://schemas.microsoft.com/office/drawing/2014/main" xmlns="" val="20003"/>
                    </a:ext>
                  </a:extLst>
                </a:gridCol>
              </a:tblGrid>
              <a:tr h="594066">
                <a:tc>
                  <a:txBody>
                    <a:bodyPr/>
                    <a:lstStyle/>
                    <a:p>
                      <a:endParaRPr lang="en-GB" dirty="0"/>
                    </a:p>
                  </a:txBody>
                  <a:tcPr/>
                </a:tc>
                <a:tc>
                  <a:txBody>
                    <a:bodyPr/>
                    <a:lstStyle/>
                    <a:p>
                      <a:pPr algn="ctr"/>
                      <a:r>
                        <a:rPr lang="en-GB" sz="2400" dirty="0"/>
                        <a:t>HIV</a:t>
                      </a:r>
                    </a:p>
                  </a:txBody>
                  <a:tcPr/>
                </a:tc>
                <a:tc>
                  <a:txBody>
                    <a:bodyPr/>
                    <a:lstStyle/>
                    <a:p>
                      <a:pPr algn="ctr"/>
                      <a:r>
                        <a:rPr lang="en-GB" sz="2400" dirty="0"/>
                        <a:t>Hep B</a:t>
                      </a:r>
                    </a:p>
                  </a:txBody>
                  <a:tcPr/>
                </a:tc>
                <a:tc>
                  <a:txBody>
                    <a:bodyPr/>
                    <a:lstStyle/>
                    <a:p>
                      <a:pPr algn="ctr"/>
                      <a:r>
                        <a:rPr lang="en-GB" sz="2400" dirty="0"/>
                        <a:t>Hep C</a:t>
                      </a:r>
                    </a:p>
                  </a:txBody>
                  <a:tcPr/>
                </a:tc>
                <a:extLst>
                  <a:ext uri="{0D108BD9-81ED-4DB2-BD59-A6C34878D82A}">
                    <a16:rowId xmlns:a16="http://schemas.microsoft.com/office/drawing/2014/main" xmlns="" val="10000"/>
                  </a:ext>
                </a:extLst>
              </a:tr>
              <a:tr h="594066">
                <a:tc>
                  <a:txBody>
                    <a:bodyPr/>
                    <a:lstStyle/>
                    <a:p>
                      <a:r>
                        <a:rPr lang="en-GB" dirty="0"/>
                        <a:t>Antenatal </a:t>
                      </a:r>
                      <a:r>
                        <a:rPr lang="en-GB" dirty="0" err="1"/>
                        <a:t>seroprevalence</a:t>
                      </a:r>
                      <a:endParaRPr lang="en-GB" dirty="0"/>
                    </a:p>
                  </a:txBody>
                  <a:tcPr/>
                </a:tc>
                <a:tc>
                  <a:txBody>
                    <a:bodyPr/>
                    <a:lstStyle/>
                    <a:p>
                      <a:pPr algn="ctr"/>
                      <a:r>
                        <a:rPr lang="en-GB" sz="2000" dirty="0"/>
                        <a:t>0.1-0.2%</a:t>
                      </a:r>
                    </a:p>
                  </a:txBody>
                  <a:tcPr/>
                </a:tc>
                <a:tc>
                  <a:txBody>
                    <a:bodyPr/>
                    <a:lstStyle/>
                    <a:p>
                      <a:pPr algn="ctr"/>
                      <a:r>
                        <a:rPr lang="en-GB" sz="2000" dirty="0"/>
                        <a:t>0.3-0.4%</a:t>
                      </a:r>
                    </a:p>
                  </a:txBody>
                  <a:tcPr/>
                </a:tc>
                <a:tc>
                  <a:txBody>
                    <a:bodyPr/>
                    <a:lstStyle/>
                    <a:p>
                      <a:pPr algn="ctr"/>
                      <a:r>
                        <a:rPr lang="en-GB" sz="2000" dirty="0"/>
                        <a:t>0.3-0.4%</a:t>
                      </a:r>
                    </a:p>
                  </a:txBody>
                  <a:tcPr/>
                </a:tc>
                <a:extLst>
                  <a:ext uri="{0D108BD9-81ED-4DB2-BD59-A6C34878D82A}">
                    <a16:rowId xmlns:a16="http://schemas.microsoft.com/office/drawing/2014/main" xmlns="" val="10001"/>
                  </a:ext>
                </a:extLst>
              </a:tr>
              <a:tr h="594066">
                <a:tc>
                  <a:txBody>
                    <a:bodyPr/>
                    <a:lstStyle/>
                    <a:p>
                      <a:r>
                        <a:rPr lang="en-GB" dirty="0"/>
                        <a:t>Routine antenatal screening</a:t>
                      </a:r>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extLst>
                  <a:ext uri="{0D108BD9-81ED-4DB2-BD59-A6C34878D82A}">
                    <a16:rowId xmlns:a16="http://schemas.microsoft.com/office/drawing/2014/main" xmlns="" val="10002"/>
                  </a:ext>
                </a:extLst>
              </a:tr>
              <a:tr h="594066">
                <a:tc>
                  <a:txBody>
                    <a:bodyPr/>
                    <a:lstStyle/>
                    <a:p>
                      <a:r>
                        <a:rPr lang="en-GB" dirty="0"/>
                        <a:t>Transmission rate s intervention</a:t>
                      </a:r>
                    </a:p>
                  </a:txBody>
                  <a:tcPr/>
                </a:tc>
                <a:tc>
                  <a:txBody>
                    <a:bodyPr/>
                    <a:lstStyle/>
                    <a:p>
                      <a:pPr algn="ctr"/>
                      <a:r>
                        <a:rPr lang="en-GB" sz="2000" dirty="0"/>
                        <a:t>20-40%</a:t>
                      </a:r>
                    </a:p>
                  </a:txBody>
                  <a:tcPr/>
                </a:tc>
                <a:tc>
                  <a:txBody>
                    <a:bodyPr/>
                    <a:lstStyle/>
                    <a:p>
                      <a:pPr algn="ctr"/>
                      <a:r>
                        <a:rPr lang="en-GB" sz="2000" dirty="0"/>
                        <a:t>Up to 90%</a:t>
                      </a:r>
                    </a:p>
                  </a:txBody>
                  <a:tcPr/>
                </a:tc>
                <a:tc>
                  <a:txBody>
                    <a:bodyPr/>
                    <a:lstStyle/>
                    <a:p>
                      <a:pPr algn="ctr"/>
                      <a:r>
                        <a:rPr lang="en-GB" sz="2000" dirty="0" smtClean="0"/>
                        <a:t>2-5%</a:t>
                      </a:r>
                      <a:endParaRPr lang="en-GB" sz="2000" dirty="0"/>
                    </a:p>
                  </a:txBody>
                  <a:tcPr/>
                </a:tc>
                <a:extLst>
                  <a:ext uri="{0D108BD9-81ED-4DB2-BD59-A6C34878D82A}">
                    <a16:rowId xmlns:a16="http://schemas.microsoft.com/office/drawing/2014/main" xmlns="" val="10003"/>
                  </a:ext>
                </a:extLst>
              </a:tr>
              <a:tr h="594066">
                <a:tc>
                  <a:txBody>
                    <a:bodyPr/>
                    <a:lstStyle/>
                    <a:p>
                      <a:r>
                        <a:rPr lang="en-GB" dirty="0"/>
                        <a:t>Chronicity </a:t>
                      </a:r>
                      <a:r>
                        <a:rPr lang="en-GB" dirty="0" err="1"/>
                        <a:t>vs</a:t>
                      </a:r>
                      <a:r>
                        <a:rPr lang="en-GB" dirty="0"/>
                        <a:t> adult acquisition</a:t>
                      </a:r>
                    </a:p>
                  </a:txBody>
                  <a:tcPr/>
                </a:tc>
                <a:tc>
                  <a:txBody>
                    <a:bodyPr/>
                    <a:lstStyle/>
                    <a:p>
                      <a:pPr algn="ctr"/>
                      <a:r>
                        <a:rPr lang="en-GB" sz="2000" dirty="0"/>
                        <a:t>100% </a:t>
                      </a:r>
                      <a:r>
                        <a:rPr lang="en-GB" sz="2000" dirty="0" err="1"/>
                        <a:t>vs</a:t>
                      </a:r>
                      <a:r>
                        <a:rPr lang="en-GB" sz="2000" dirty="0"/>
                        <a:t> 100%</a:t>
                      </a:r>
                    </a:p>
                  </a:txBody>
                  <a:tcPr/>
                </a:tc>
                <a:tc>
                  <a:txBody>
                    <a:bodyPr/>
                    <a:lstStyle/>
                    <a:p>
                      <a:pPr algn="ctr"/>
                      <a:r>
                        <a:rPr lang="en-GB" sz="2000" dirty="0"/>
                        <a:t>90% </a:t>
                      </a:r>
                      <a:r>
                        <a:rPr lang="en-GB" sz="2000" dirty="0" err="1"/>
                        <a:t>vs</a:t>
                      </a:r>
                      <a:r>
                        <a:rPr lang="en-GB" sz="2000" dirty="0"/>
                        <a:t> 5%</a:t>
                      </a:r>
                    </a:p>
                  </a:txBody>
                  <a:tcPr/>
                </a:tc>
                <a:tc>
                  <a:txBody>
                    <a:bodyPr/>
                    <a:lstStyle/>
                    <a:p>
                      <a:pPr algn="ctr"/>
                      <a:r>
                        <a:rPr lang="en-GB" sz="2000" dirty="0"/>
                        <a:t>80% </a:t>
                      </a:r>
                      <a:r>
                        <a:rPr lang="en-GB" sz="2000" dirty="0" err="1"/>
                        <a:t>vs</a:t>
                      </a:r>
                      <a:r>
                        <a:rPr lang="en-GB" sz="2000" dirty="0"/>
                        <a:t> 75%</a:t>
                      </a:r>
                    </a:p>
                  </a:txBody>
                  <a:tcPr/>
                </a:tc>
                <a:extLst>
                  <a:ext uri="{0D108BD9-81ED-4DB2-BD59-A6C34878D82A}">
                    <a16:rowId xmlns:a16="http://schemas.microsoft.com/office/drawing/2014/main" xmlns="" val="10004"/>
                  </a:ext>
                </a:extLst>
              </a:tr>
              <a:tr h="594066">
                <a:tc>
                  <a:txBody>
                    <a:bodyPr/>
                    <a:lstStyle/>
                    <a:p>
                      <a:r>
                        <a:rPr lang="en-GB" dirty="0"/>
                        <a:t>Effective MTCPT</a:t>
                      </a:r>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extLst>
                  <a:ext uri="{0D108BD9-81ED-4DB2-BD59-A6C34878D82A}">
                    <a16:rowId xmlns:a16="http://schemas.microsoft.com/office/drawing/2014/main" xmlns="" val="10005"/>
                  </a:ext>
                </a:extLst>
              </a:tr>
              <a:tr h="594066">
                <a:tc>
                  <a:txBody>
                    <a:bodyPr/>
                    <a:lstStyle/>
                    <a:p>
                      <a:r>
                        <a:rPr lang="en-GB" dirty="0"/>
                        <a:t>Transmission rate post</a:t>
                      </a:r>
                      <a:r>
                        <a:rPr lang="en-GB" baseline="0" dirty="0"/>
                        <a:t> MTCPT</a:t>
                      </a:r>
                      <a:endParaRPr lang="en-GB" dirty="0"/>
                    </a:p>
                  </a:txBody>
                  <a:tcPr/>
                </a:tc>
                <a:tc>
                  <a:txBody>
                    <a:bodyPr/>
                    <a:lstStyle/>
                    <a:p>
                      <a:pPr algn="ctr"/>
                      <a:r>
                        <a:rPr lang="en-GB" sz="2000" dirty="0"/>
                        <a:t>0.1%</a:t>
                      </a:r>
                    </a:p>
                  </a:txBody>
                  <a:tcPr/>
                </a:tc>
                <a:tc>
                  <a:txBody>
                    <a:bodyPr/>
                    <a:lstStyle/>
                    <a:p>
                      <a:pPr algn="ctr"/>
                      <a:r>
                        <a:rPr lang="en-GB" sz="2000" dirty="0"/>
                        <a:t>&lt;1%*</a:t>
                      </a:r>
                    </a:p>
                  </a:txBody>
                  <a:tcPr/>
                </a:tc>
                <a:tc>
                  <a:txBody>
                    <a:bodyPr/>
                    <a:lstStyle/>
                    <a:p>
                      <a:pPr algn="ctr"/>
                      <a:r>
                        <a:rPr lang="en-GB" sz="2000" dirty="0"/>
                        <a:t>n/a</a:t>
                      </a:r>
                    </a:p>
                  </a:txBody>
                  <a:tcPr/>
                </a:tc>
                <a:extLst>
                  <a:ext uri="{0D108BD9-81ED-4DB2-BD59-A6C34878D82A}">
                    <a16:rowId xmlns:a16="http://schemas.microsoft.com/office/drawing/2014/main" xmlns="" val="10006"/>
                  </a:ext>
                </a:extLst>
              </a:tr>
              <a:tr h="594066">
                <a:tc>
                  <a:txBody>
                    <a:bodyPr/>
                    <a:lstStyle/>
                    <a:p>
                      <a:r>
                        <a:rPr lang="en-GB" dirty="0"/>
                        <a:t>Curative treatment</a:t>
                      </a:r>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extLst>
                  <a:ext uri="{0D108BD9-81ED-4DB2-BD59-A6C34878D82A}">
                    <a16:rowId xmlns:a16="http://schemas.microsoft.com/office/drawing/2014/main" xmlns="" val="10007"/>
                  </a:ext>
                </a:extLst>
              </a:tr>
              <a:tr h="594066">
                <a:tc>
                  <a:txBody>
                    <a:bodyPr/>
                    <a:lstStyle/>
                    <a:p>
                      <a:r>
                        <a:rPr lang="en-GB" dirty="0"/>
                        <a:t>Immunisation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800" dirty="0">
                          <a:sym typeface="Wingdings"/>
                        </a:rPr>
                        <a:t></a:t>
                      </a:r>
                      <a:endParaRPr lang="en-GB"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800" dirty="0">
                          <a:sym typeface="Wingdings"/>
                        </a:rPr>
                        <a:t></a:t>
                      </a:r>
                      <a:endParaRPr lang="en-GB"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800" dirty="0">
                          <a:sym typeface="Wingdings"/>
                        </a:rPr>
                        <a:t></a:t>
                      </a:r>
                      <a:endParaRPr lang="en-GB" sz="2800" dirty="0"/>
                    </a:p>
                  </a:txBody>
                  <a:tcPr/>
                </a:tc>
                <a:extLst>
                  <a:ext uri="{0D108BD9-81ED-4DB2-BD59-A6C34878D82A}">
                    <a16:rowId xmlns:a16="http://schemas.microsoft.com/office/drawing/2014/main" xmlns="" val="10008"/>
                  </a:ext>
                </a:extLst>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4829" y="1396992"/>
            <a:ext cx="8127611" cy="505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04829" y="1340768"/>
            <a:ext cx="8496944" cy="511256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rot="16200000" flipH="1">
            <a:off x="-1889107" y="3321595"/>
            <a:ext cx="4218539" cy="369332"/>
          </a:xfrm>
          <a:prstGeom prst="rect">
            <a:avLst/>
          </a:prstGeom>
          <a:noFill/>
        </p:spPr>
        <p:txBody>
          <a:bodyPr wrap="square" rtlCol="0">
            <a:spAutoFit/>
          </a:bodyPr>
          <a:lstStyle/>
          <a:p>
            <a:r>
              <a:rPr lang="en-GB" b="1" dirty="0"/>
              <a:t>Number living with chronic HCV infection</a:t>
            </a:r>
          </a:p>
        </p:txBody>
      </p:sp>
      <p:cxnSp>
        <p:nvCxnSpPr>
          <p:cNvPr id="9" name="Elbow Connector 8"/>
          <p:cNvCxnSpPr/>
          <p:nvPr/>
        </p:nvCxnSpPr>
        <p:spPr>
          <a:xfrm>
            <a:off x="2987824" y="3645024"/>
            <a:ext cx="1368152" cy="864096"/>
          </a:xfrm>
          <a:prstGeom prst="bentConnector3">
            <a:avLst>
              <a:gd name="adj1" fmla="val 100822"/>
            </a:avLst>
          </a:prstGeom>
          <a:ln w="38100">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13" name="Elbow Connector 12"/>
          <p:cNvCxnSpPr/>
          <p:nvPr/>
        </p:nvCxnSpPr>
        <p:spPr>
          <a:xfrm>
            <a:off x="4653301" y="4653136"/>
            <a:ext cx="1430867" cy="432048"/>
          </a:xfrm>
          <a:prstGeom prst="bentConnector3">
            <a:avLst>
              <a:gd name="adj1" fmla="val 100592"/>
            </a:avLst>
          </a:prstGeom>
          <a:ln w="38100">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362907" y="4623519"/>
            <a:ext cx="2601581" cy="461665"/>
          </a:xfrm>
          <a:prstGeom prst="rect">
            <a:avLst/>
          </a:prstGeom>
          <a:solidFill>
            <a:srgbClr val="00B050"/>
          </a:solidFill>
        </p:spPr>
        <p:txBody>
          <a:bodyPr wrap="square" rtlCol="0">
            <a:spAutoFit/>
          </a:bodyPr>
          <a:lstStyle/>
          <a:p>
            <a:r>
              <a:rPr lang="en-GB" sz="2400" b="1" dirty="0">
                <a:solidFill>
                  <a:schemeClr val="bg1"/>
                </a:solidFill>
              </a:rPr>
              <a:t>~6,000 not in care</a:t>
            </a:r>
          </a:p>
        </p:txBody>
      </p:sp>
      <p:sp>
        <p:nvSpPr>
          <p:cNvPr id="30" name="Rectangle 29"/>
          <p:cNvSpPr/>
          <p:nvPr/>
        </p:nvSpPr>
        <p:spPr>
          <a:xfrm>
            <a:off x="5436096" y="2074535"/>
            <a:ext cx="3105454" cy="10664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3275856" y="1772816"/>
            <a:ext cx="396044" cy="288032"/>
          </a:xfrm>
          <a:prstGeom prst="rect">
            <a:avLst/>
          </a:prstGeom>
          <a:solidFill>
            <a:srgbClr val="3366CC"/>
          </a:solidFill>
          <a:ln>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p:cNvSpPr/>
          <p:nvPr/>
        </p:nvSpPr>
        <p:spPr>
          <a:xfrm>
            <a:off x="5184068" y="1772816"/>
            <a:ext cx="396044"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3779912" y="1671191"/>
            <a:ext cx="806631" cy="461665"/>
          </a:xfrm>
          <a:prstGeom prst="rect">
            <a:avLst/>
          </a:prstGeom>
          <a:noFill/>
        </p:spPr>
        <p:txBody>
          <a:bodyPr wrap="none" rtlCol="0">
            <a:spAutoFit/>
          </a:bodyPr>
          <a:lstStyle/>
          <a:p>
            <a:r>
              <a:rPr lang="en-GB" sz="2400" b="1" dirty="0">
                <a:solidFill>
                  <a:srgbClr val="3366CC"/>
                </a:solidFill>
              </a:rPr>
              <a:t>2006</a:t>
            </a:r>
          </a:p>
        </p:txBody>
      </p:sp>
      <p:sp>
        <p:nvSpPr>
          <p:cNvPr id="35" name="TextBox 34"/>
          <p:cNvSpPr txBox="1"/>
          <p:nvPr/>
        </p:nvSpPr>
        <p:spPr>
          <a:xfrm>
            <a:off x="5637577" y="1671191"/>
            <a:ext cx="806631" cy="461665"/>
          </a:xfrm>
          <a:prstGeom prst="rect">
            <a:avLst/>
          </a:prstGeom>
          <a:noFill/>
        </p:spPr>
        <p:txBody>
          <a:bodyPr wrap="none" rtlCol="0">
            <a:spAutoFit/>
          </a:bodyPr>
          <a:lstStyle/>
          <a:p>
            <a:r>
              <a:rPr lang="en-GB" sz="2400" b="1" dirty="0">
                <a:solidFill>
                  <a:srgbClr val="FF0000"/>
                </a:solidFill>
              </a:rPr>
              <a:t>2018</a:t>
            </a:r>
          </a:p>
        </p:txBody>
      </p:sp>
      <p:sp>
        <p:nvSpPr>
          <p:cNvPr id="36" name="TextBox 35"/>
          <p:cNvSpPr txBox="1"/>
          <p:nvPr/>
        </p:nvSpPr>
        <p:spPr>
          <a:xfrm>
            <a:off x="4586543" y="3615407"/>
            <a:ext cx="2908168" cy="461665"/>
          </a:xfrm>
          <a:prstGeom prst="rect">
            <a:avLst/>
          </a:prstGeom>
          <a:solidFill>
            <a:srgbClr val="00B050"/>
          </a:solidFill>
        </p:spPr>
        <p:txBody>
          <a:bodyPr wrap="none" rtlCol="0">
            <a:spAutoFit/>
          </a:bodyPr>
          <a:lstStyle/>
          <a:p>
            <a:r>
              <a:rPr lang="en-GB" sz="2400" b="1" dirty="0">
                <a:solidFill>
                  <a:schemeClr val="bg1"/>
                </a:solidFill>
              </a:rPr>
              <a:t>~10,500 undiagnosed</a:t>
            </a:r>
          </a:p>
        </p:txBody>
      </p:sp>
      <p:sp>
        <p:nvSpPr>
          <p:cNvPr id="15" name="Rectangle 14"/>
          <p:cNvSpPr>
            <a:spLocks noChangeArrowheads="1"/>
          </p:cNvSpPr>
          <p:nvPr/>
        </p:nvSpPr>
        <p:spPr bwMode="auto">
          <a:xfrm>
            <a:off x="0" y="-26988"/>
            <a:ext cx="9144000" cy="1007716"/>
          </a:xfrm>
          <a:prstGeom prst="rect">
            <a:avLst/>
          </a:prstGeom>
          <a:solidFill>
            <a:srgbClr val="0092BC"/>
          </a:solidFill>
          <a:ln w="38100">
            <a:solidFill>
              <a:srgbClr val="000066"/>
            </a:solidFill>
            <a:miter lim="800000"/>
            <a:headEnd/>
            <a:tailEnd/>
          </a:ln>
          <a:effectLst/>
        </p:spPr>
        <p:txBody>
          <a:bodyPr anchor="ctr"/>
          <a:lstStyle/>
          <a:p>
            <a:pPr algn="ctr">
              <a:lnSpc>
                <a:spcPct val="110000"/>
              </a:lnSpc>
            </a:pPr>
            <a:r>
              <a:rPr lang="en-GB" sz="3200" b="1" dirty="0">
                <a:solidFill>
                  <a:schemeClr val="bg1"/>
                </a:solidFill>
                <a:latin typeface="Calibri" pitchFamily="34" charset="0"/>
              </a:rPr>
              <a:t>HCV – the </a:t>
            </a:r>
            <a:r>
              <a:rPr lang="en-GB" sz="3200" b="1" dirty="0" err="1">
                <a:solidFill>
                  <a:schemeClr val="bg1"/>
                </a:solidFill>
                <a:latin typeface="Calibri" pitchFamily="34" charset="0"/>
              </a:rPr>
              <a:t>epidemiogical</a:t>
            </a:r>
            <a:r>
              <a:rPr lang="en-GB" sz="3200" b="1" dirty="0">
                <a:solidFill>
                  <a:schemeClr val="bg1"/>
                </a:solidFill>
                <a:latin typeface="Calibri" pitchFamily="34" charset="0"/>
              </a:rPr>
              <a:t> picture in Scotland overall (adults &amp; children)</a:t>
            </a:r>
          </a:p>
        </p:txBody>
      </p:sp>
      <p:sp>
        <p:nvSpPr>
          <p:cNvPr id="3" name="TextBox 2"/>
          <p:cNvSpPr txBox="1"/>
          <p:nvPr/>
        </p:nvSpPr>
        <p:spPr>
          <a:xfrm>
            <a:off x="4067944" y="2132856"/>
            <a:ext cx="4752528" cy="923330"/>
          </a:xfrm>
          <a:prstGeom prst="rect">
            <a:avLst/>
          </a:prstGeom>
          <a:noFill/>
        </p:spPr>
        <p:txBody>
          <a:bodyPr wrap="square" rtlCol="0">
            <a:spAutoFit/>
          </a:bodyPr>
          <a:lstStyle/>
          <a:p>
            <a:r>
              <a:rPr lang="en-GB" b="1" dirty="0">
                <a:solidFill>
                  <a:srgbClr val="E636D9"/>
                </a:solidFill>
              </a:rPr>
              <a:t>Case finding/Re-engagement effort underway to identify undiagnosed and lost-to-follow-up, approximately one third of whom are women </a:t>
            </a:r>
          </a:p>
        </p:txBody>
      </p:sp>
      <p:cxnSp>
        <p:nvCxnSpPr>
          <p:cNvPr id="7" name="Straight Arrow Connector 6"/>
          <p:cNvCxnSpPr>
            <a:stCxn id="3" idx="2"/>
            <a:endCxn id="36" idx="0"/>
          </p:cNvCxnSpPr>
          <p:nvPr/>
        </p:nvCxnSpPr>
        <p:spPr>
          <a:xfrm flipH="1">
            <a:off x="6040627" y="3056186"/>
            <a:ext cx="403581" cy="559221"/>
          </a:xfrm>
          <a:prstGeom prst="straightConnector1">
            <a:avLst/>
          </a:prstGeom>
          <a:ln w="31750">
            <a:solidFill>
              <a:srgbClr val="E636D9"/>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279413" y="3039343"/>
            <a:ext cx="1121103" cy="1584176"/>
          </a:xfrm>
          <a:prstGeom prst="straightConnector1">
            <a:avLst/>
          </a:prstGeom>
          <a:ln w="31750">
            <a:solidFill>
              <a:srgbClr val="E636D9"/>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5489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14400" y="2996953"/>
            <a:ext cx="7474024" cy="3456384"/>
          </a:xfrm>
          <a:solidFill>
            <a:srgbClr val="FFFFFF"/>
          </a:solidFill>
        </p:spPr>
        <p:txBody>
          <a:bodyPr>
            <a:normAutofit/>
          </a:bodyPr>
          <a:lstStyle/>
          <a:p>
            <a:r>
              <a:rPr lang="en-GB" sz="2800" dirty="0"/>
              <a:t>Anonymous testing of neonatal samples (Guthrie cards) from March-October 2000</a:t>
            </a:r>
          </a:p>
          <a:p>
            <a:r>
              <a:rPr lang="en-GB" sz="2800" dirty="0"/>
              <a:t>121/30,259 repeat reactive for HCV </a:t>
            </a:r>
            <a:r>
              <a:rPr lang="en-GB" sz="2800" dirty="0" err="1"/>
              <a:t>Ab</a:t>
            </a:r>
            <a:r>
              <a:rPr lang="en-GB" sz="2800" dirty="0"/>
              <a:t> on ELISA</a:t>
            </a:r>
          </a:p>
          <a:p>
            <a:pPr lvl="1"/>
            <a:r>
              <a:rPr lang="en-GB" sz="2400" dirty="0"/>
              <a:t>88/30,259 were confirmed HCV </a:t>
            </a:r>
            <a:r>
              <a:rPr lang="en-GB" sz="2400" dirty="0" err="1"/>
              <a:t>Ab</a:t>
            </a:r>
            <a:r>
              <a:rPr lang="en-GB" sz="2400" dirty="0"/>
              <a:t>+ on RIBA</a:t>
            </a:r>
          </a:p>
          <a:p>
            <a:r>
              <a:rPr lang="en-GB" sz="2800" b="1" dirty="0">
                <a:solidFill>
                  <a:srgbClr val="FF0000"/>
                </a:solidFill>
              </a:rPr>
              <a:t>= HCV </a:t>
            </a:r>
            <a:r>
              <a:rPr lang="en-GB" sz="2800" b="1" dirty="0" err="1">
                <a:solidFill>
                  <a:srgbClr val="FF0000"/>
                </a:solidFill>
              </a:rPr>
              <a:t>Ab</a:t>
            </a:r>
            <a:r>
              <a:rPr lang="en-GB" sz="2800" b="1" dirty="0">
                <a:solidFill>
                  <a:srgbClr val="FF0000"/>
                </a:solidFill>
              </a:rPr>
              <a:t> prevalence of  0.29%-0.40%</a:t>
            </a:r>
          </a:p>
        </p:txBody>
      </p:sp>
      <p:pic>
        <p:nvPicPr>
          <p:cNvPr id="3075" name="Picture 3"/>
          <p:cNvPicPr>
            <a:picLocks noChangeAspect="1" noChangeArrowheads="1"/>
          </p:cNvPicPr>
          <p:nvPr/>
        </p:nvPicPr>
        <p:blipFill>
          <a:blip r:embed="rId2" cstate="print"/>
          <a:srcRect/>
          <a:stretch>
            <a:fillRect/>
          </a:stretch>
        </p:blipFill>
        <p:spPr bwMode="auto">
          <a:xfrm>
            <a:off x="179512" y="260648"/>
            <a:ext cx="8856984" cy="2554366"/>
          </a:xfrm>
          <a:prstGeom prst="rect">
            <a:avLst/>
          </a:prstGeom>
          <a:noFill/>
          <a:ln w="9525">
            <a:solidFill>
              <a:srgbClr val="C00000"/>
            </a:solid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4829" y="1340768"/>
            <a:ext cx="8496944" cy="511256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a:spLocks noChangeArrowheads="1"/>
          </p:cNvSpPr>
          <p:nvPr/>
        </p:nvSpPr>
        <p:spPr bwMode="auto">
          <a:xfrm>
            <a:off x="0" y="-26988"/>
            <a:ext cx="9144000" cy="1007716"/>
          </a:xfrm>
          <a:prstGeom prst="rect">
            <a:avLst/>
          </a:prstGeom>
          <a:solidFill>
            <a:srgbClr val="0092BC"/>
          </a:solidFill>
          <a:ln w="38100">
            <a:solidFill>
              <a:srgbClr val="000066"/>
            </a:solidFill>
            <a:miter lim="800000"/>
            <a:headEnd/>
            <a:tailEnd/>
          </a:ln>
          <a:effectLst/>
        </p:spPr>
        <p:txBody>
          <a:bodyPr anchor="ctr"/>
          <a:lstStyle/>
          <a:p>
            <a:pPr algn="ctr">
              <a:lnSpc>
                <a:spcPct val="110000"/>
              </a:lnSpc>
            </a:pPr>
            <a:r>
              <a:rPr lang="en-GB" sz="3200" b="1" dirty="0">
                <a:solidFill>
                  <a:schemeClr val="bg1"/>
                </a:solidFill>
                <a:latin typeface="Calibri" pitchFamily="34" charset="0"/>
              </a:rPr>
              <a:t>How many children are likely to be undiagnosed in Scotland?</a:t>
            </a:r>
          </a:p>
        </p:txBody>
      </p:sp>
      <p:sp>
        <p:nvSpPr>
          <p:cNvPr id="23" name="Rectangle 22"/>
          <p:cNvSpPr/>
          <p:nvPr/>
        </p:nvSpPr>
        <p:spPr>
          <a:xfrm>
            <a:off x="611560" y="1124744"/>
            <a:ext cx="3672408"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0.29% - 0.4% HCV antibody prevalence among childbearing women*</a:t>
            </a:r>
          </a:p>
          <a:p>
            <a:pPr algn="ctr"/>
            <a:r>
              <a:rPr lang="en-GB" dirty="0"/>
              <a:t>(~0.23%-0.32% chronic prevalence)</a:t>
            </a:r>
          </a:p>
        </p:txBody>
      </p:sp>
      <p:sp>
        <p:nvSpPr>
          <p:cNvPr id="24" name="Rectangle 23"/>
          <p:cNvSpPr/>
          <p:nvPr/>
        </p:nvSpPr>
        <p:spPr>
          <a:xfrm>
            <a:off x="5076056" y="1124744"/>
            <a:ext cx="3672408"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56,000 live births </a:t>
            </a:r>
            <a:r>
              <a:rPr lang="en-GB" u="sng" dirty="0"/>
              <a:t>per year </a:t>
            </a:r>
          </a:p>
        </p:txBody>
      </p:sp>
      <p:sp>
        <p:nvSpPr>
          <p:cNvPr id="25" name="Rectangle 24"/>
          <p:cNvSpPr/>
          <p:nvPr/>
        </p:nvSpPr>
        <p:spPr>
          <a:xfrm>
            <a:off x="3347864" y="2492896"/>
            <a:ext cx="2664296"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130-180 births to HCV carrier mothers </a:t>
            </a:r>
            <a:r>
              <a:rPr lang="en-GB" u="sng" dirty="0"/>
              <a:t>per year</a:t>
            </a:r>
          </a:p>
        </p:txBody>
      </p:sp>
      <p:sp>
        <p:nvSpPr>
          <p:cNvPr id="28" name="Rectangle 27"/>
          <p:cNvSpPr/>
          <p:nvPr/>
        </p:nvSpPr>
        <p:spPr>
          <a:xfrm>
            <a:off x="3347864" y="5373216"/>
            <a:ext cx="2664296"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66-240 HCV infected children </a:t>
            </a:r>
          </a:p>
          <a:p>
            <a:pPr algn="ctr"/>
            <a:r>
              <a:rPr lang="en-GB" dirty="0"/>
              <a:t>(currently aged&lt;18)</a:t>
            </a:r>
          </a:p>
        </p:txBody>
      </p:sp>
      <p:sp>
        <p:nvSpPr>
          <p:cNvPr id="29" name="Rectangle 28"/>
          <p:cNvSpPr/>
          <p:nvPr/>
        </p:nvSpPr>
        <p:spPr>
          <a:xfrm>
            <a:off x="4427984" y="1412776"/>
            <a:ext cx="50405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X</a:t>
            </a:r>
          </a:p>
        </p:txBody>
      </p:sp>
      <p:sp>
        <p:nvSpPr>
          <p:cNvPr id="34" name="Rectangle 33"/>
          <p:cNvSpPr/>
          <p:nvPr/>
        </p:nvSpPr>
        <p:spPr>
          <a:xfrm>
            <a:off x="3347864" y="3933056"/>
            <a:ext cx="2664296"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4-14 HCV infected children born </a:t>
            </a:r>
            <a:r>
              <a:rPr lang="en-GB" u="sng" dirty="0"/>
              <a:t>per year</a:t>
            </a:r>
          </a:p>
        </p:txBody>
      </p:sp>
      <p:cxnSp>
        <p:nvCxnSpPr>
          <p:cNvPr id="39" name="Straight Arrow Connector 38"/>
          <p:cNvCxnSpPr>
            <a:stCxn id="29" idx="2"/>
            <a:endCxn id="25" idx="0"/>
          </p:cNvCxnSpPr>
          <p:nvPr/>
        </p:nvCxnSpPr>
        <p:spPr>
          <a:xfrm>
            <a:off x="4680012" y="1916832"/>
            <a:ext cx="0" cy="57606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25" idx="2"/>
            <a:endCxn id="34" idx="0"/>
          </p:cNvCxnSpPr>
          <p:nvPr/>
        </p:nvCxnSpPr>
        <p:spPr>
          <a:xfrm>
            <a:off x="4680012" y="3573016"/>
            <a:ext cx="0" cy="36004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34" idx="2"/>
          </p:cNvCxnSpPr>
          <p:nvPr/>
        </p:nvCxnSpPr>
        <p:spPr>
          <a:xfrm>
            <a:off x="4680012" y="5013176"/>
            <a:ext cx="0" cy="36004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6732240" y="3212976"/>
            <a:ext cx="2016224"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tx1"/>
                </a:solidFill>
              </a:rPr>
              <a:t>Assuming 3%-8% risk of vertical transmission</a:t>
            </a:r>
          </a:p>
        </p:txBody>
      </p:sp>
      <p:cxnSp>
        <p:nvCxnSpPr>
          <p:cNvPr id="46" name="Straight Arrow Connector 45"/>
          <p:cNvCxnSpPr>
            <a:stCxn id="44" idx="1"/>
          </p:cNvCxnSpPr>
          <p:nvPr/>
        </p:nvCxnSpPr>
        <p:spPr>
          <a:xfrm flipH="1">
            <a:off x="4716016" y="3717032"/>
            <a:ext cx="20162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6660232" y="5589240"/>
            <a:ext cx="2016224"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0% - 70% undiagnosed</a:t>
            </a:r>
          </a:p>
        </p:txBody>
      </p:sp>
      <p:sp>
        <p:nvSpPr>
          <p:cNvPr id="52" name="TextBox 51"/>
          <p:cNvSpPr txBox="1"/>
          <p:nvPr/>
        </p:nvSpPr>
        <p:spPr>
          <a:xfrm>
            <a:off x="251520" y="6581001"/>
            <a:ext cx="9144000" cy="276999"/>
          </a:xfrm>
          <a:prstGeom prst="rect">
            <a:avLst/>
          </a:prstGeom>
          <a:noFill/>
        </p:spPr>
        <p:txBody>
          <a:bodyPr wrap="square" rtlCol="0">
            <a:spAutoFit/>
          </a:bodyPr>
          <a:lstStyle/>
          <a:p>
            <a:r>
              <a:rPr lang="en-GB" sz="1200" dirty="0"/>
              <a:t>*Hutchinson et al. Hepatitis C virus among childbearing women in Scotland: prevalence, deprivation and diagnosis. Gut (2014)</a:t>
            </a:r>
          </a:p>
        </p:txBody>
      </p:sp>
      <p:sp>
        <p:nvSpPr>
          <p:cNvPr id="53" name="Rectangle 52"/>
          <p:cNvSpPr/>
          <p:nvPr/>
        </p:nvSpPr>
        <p:spPr>
          <a:xfrm>
            <a:off x="6084168" y="5589240"/>
            <a:ext cx="50405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a:t>
            </a:r>
          </a:p>
        </p:txBody>
      </p:sp>
    </p:spTree>
    <p:extLst>
      <p:ext uri="{BB962C8B-B14F-4D97-AF65-F5344CB8AC3E}">
        <p14:creationId xmlns:p14="http://schemas.microsoft.com/office/powerpoint/2010/main" val="37847282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2011 UK national screening committee  - antenatal Hep C screening</a:t>
            </a:r>
          </a:p>
        </p:txBody>
      </p:sp>
      <p:sp>
        <p:nvSpPr>
          <p:cNvPr id="4" name="Content Placeholder 3"/>
          <p:cNvSpPr>
            <a:spLocks noGrp="1"/>
          </p:cNvSpPr>
          <p:nvPr>
            <p:ph idx="1"/>
          </p:nvPr>
        </p:nvSpPr>
        <p:spPr>
          <a:xfrm>
            <a:off x="457200" y="1844824"/>
            <a:ext cx="8229600" cy="4281339"/>
          </a:xfrm>
        </p:spPr>
        <p:txBody>
          <a:bodyPr>
            <a:normAutofit/>
          </a:bodyPr>
          <a:lstStyle/>
          <a:p>
            <a:r>
              <a:rPr lang="en-GB" sz="2000" dirty="0"/>
              <a:t>Universal screening for hepatitis C in pregnancy is not recommended</a:t>
            </a:r>
            <a:br>
              <a:rPr lang="en-GB" sz="2000" dirty="0"/>
            </a:br>
            <a:endParaRPr lang="en-GB" sz="2000" dirty="0"/>
          </a:p>
          <a:p>
            <a:r>
              <a:rPr lang="en-GB" sz="2000" dirty="0"/>
              <a:t>There are currently no interventions which have been shown to significantly reduce the risk of transmission to the baby. In addition there is insufficient information on the prevalence of hepatitis C in the pregnant population and on the natural history of vertically acquired infection.</a:t>
            </a:r>
            <a:br>
              <a:rPr lang="en-GB" sz="2000" dirty="0"/>
            </a:br>
            <a:endParaRPr lang="en-GB" sz="2000" dirty="0"/>
          </a:p>
          <a:p>
            <a:r>
              <a:rPr lang="en-GB" sz="2000" dirty="0"/>
              <a:t>Recent developments in the treatment of hepatitis C have changed the terms of the debate about screening for hepatitis C in pregnancy. However the effectiveness of new treatment regimens in the paediatric population, and their impact on the assessment of screening, are currently insufficiently understood to recommend that all pregnant women should be offered screening</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949280"/>
            <a:ext cx="7272808" cy="1143000"/>
          </a:xfrm>
        </p:spPr>
        <p:txBody>
          <a:bodyPr>
            <a:normAutofit/>
          </a:bodyPr>
          <a:lstStyle/>
          <a:p>
            <a:pPr algn="l"/>
            <a:r>
              <a:rPr lang="en-GB" sz="1400" dirty="0"/>
              <a:t>Figure from </a:t>
            </a:r>
            <a:r>
              <a:rPr lang="en-GB" sz="1400" dirty="0" err="1"/>
              <a:t>Chaillon</a:t>
            </a:r>
            <a:r>
              <a:rPr lang="en-GB" sz="1400" dirty="0"/>
              <a:t> et al. Cost-effectiveness of Universal Hepatitis C Virus Screening of Pregnant Women in the United States. </a:t>
            </a:r>
            <a:r>
              <a:rPr lang="en-GB" sz="1400" i="1" dirty="0" err="1"/>
              <a:t>Clin</a:t>
            </a:r>
            <a:r>
              <a:rPr lang="en-GB" sz="1400" i="1" dirty="0"/>
              <a:t> Infect </a:t>
            </a:r>
            <a:r>
              <a:rPr lang="en-GB" sz="1400" i="1" dirty="0" err="1"/>
              <a:t>Dis</a:t>
            </a:r>
            <a:r>
              <a:rPr lang="en-GB" sz="1400" dirty="0"/>
              <a:t> 2019. </a:t>
            </a:r>
          </a:p>
        </p:txBody>
      </p:sp>
      <p:pic>
        <p:nvPicPr>
          <p:cNvPr id="5122" name="Picture 2"/>
          <p:cNvPicPr>
            <a:picLocks noChangeAspect="1" noChangeArrowheads="1"/>
          </p:cNvPicPr>
          <p:nvPr/>
        </p:nvPicPr>
        <p:blipFill>
          <a:blip r:embed="rId2" cstate="print"/>
          <a:srcRect/>
          <a:stretch>
            <a:fillRect/>
          </a:stretch>
        </p:blipFill>
        <p:spPr bwMode="auto">
          <a:xfrm>
            <a:off x="-4039" y="1060582"/>
            <a:ext cx="6732240" cy="4736836"/>
          </a:xfrm>
          <a:prstGeom prst="rect">
            <a:avLst/>
          </a:prstGeom>
          <a:noFill/>
          <a:ln w="9525">
            <a:noFill/>
            <a:miter lim="800000"/>
            <a:headEnd/>
            <a:tailEnd/>
          </a:ln>
        </p:spPr>
      </p:pic>
      <p:sp>
        <p:nvSpPr>
          <p:cNvPr id="4" name="Rectangle 3"/>
          <p:cNvSpPr/>
          <p:nvPr/>
        </p:nvSpPr>
        <p:spPr>
          <a:xfrm>
            <a:off x="6407696" y="1988840"/>
            <a:ext cx="2736304" cy="3693319"/>
          </a:xfrm>
          <a:prstGeom prst="rect">
            <a:avLst/>
          </a:prstGeom>
        </p:spPr>
        <p:txBody>
          <a:bodyPr wrap="square">
            <a:spAutoFit/>
          </a:bodyPr>
          <a:lstStyle/>
          <a:p>
            <a:r>
              <a:rPr lang="en-GB" dirty="0"/>
              <a:t>Antenatal screening was found to be </a:t>
            </a:r>
            <a:r>
              <a:rPr lang="en-GB" dirty="0">
                <a:solidFill>
                  <a:srgbClr val="C00000"/>
                </a:solidFill>
              </a:rPr>
              <a:t>cost effective</a:t>
            </a:r>
          </a:p>
          <a:p>
            <a:endParaRPr lang="en-GB" dirty="0">
              <a:solidFill>
                <a:srgbClr val="C00000"/>
              </a:solidFill>
            </a:endParaRPr>
          </a:p>
          <a:p>
            <a:r>
              <a:rPr lang="en-GB" dirty="0">
                <a:solidFill>
                  <a:srgbClr val="C00000"/>
                </a:solidFill>
              </a:rPr>
              <a:t>Assumptions:</a:t>
            </a:r>
          </a:p>
          <a:p>
            <a:pPr>
              <a:buFont typeface="Arial" pitchFamily="34" charset="0"/>
              <a:buChar char="•"/>
            </a:pPr>
            <a:r>
              <a:rPr lang="en-GB" dirty="0"/>
              <a:t>Women are treated after pregnancy</a:t>
            </a:r>
          </a:p>
          <a:p>
            <a:pPr>
              <a:buFont typeface="Arial" pitchFamily="34" charset="0"/>
              <a:buChar char="•"/>
            </a:pPr>
            <a:r>
              <a:rPr lang="en-GB" dirty="0"/>
              <a:t>Chronic HCV prevalence of 0.73% among pregnant women </a:t>
            </a:r>
            <a:r>
              <a:rPr lang="en-GB" b="1" dirty="0">
                <a:solidFill>
                  <a:srgbClr val="FF0000"/>
                </a:solidFill>
              </a:rPr>
              <a:t>(but screening remained cost effective at 0.07%</a:t>
            </a:r>
            <a:r>
              <a:rPr lang="en-GB" dirty="0"/>
              <a:t>)</a:t>
            </a:r>
          </a:p>
          <a:p>
            <a:pPr>
              <a:buFont typeface="Arial" pitchFamily="34" charset="0"/>
              <a:buChar char="•"/>
            </a:pPr>
            <a:r>
              <a:rPr lang="en-GB" dirty="0"/>
              <a:t>Treatment costs of $25,000/treatment</a:t>
            </a:r>
          </a:p>
        </p:txBody>
      </p:sp>
      <p:sp>
        <p:nvSpPr>
          <p:cNvPr id="5" name="TextBox 4"/>
          <p:cNvSpPr txBox="1"/>
          <p:nvPr/>
        </p:nvSpPr>
        <p:spPr>
          <a:xfrm>
            <a:off x="899592" y="0"/>
            <a:ext cx="6264696" cy="523220"/>
          </a:xfrm>
          <a:prstGeom prst="rect">
            <a:avLst/>
          </a:prstGeom>
          <a:noFill/>
        </p:spPr>
        <p:txBody>
          <a:bodyPr wrap="square" rtlCol="0">
            <a:spAutoFit/>
          </a:bodyPr>
          <a:lstStyle/>
          <a:p>
            <a:r>
              <a:rPr lang="en-GB" sz="2800" b="1" dirty="0">
                <a:solidFill>
                  <a:schemeClr val="tx2">
                    <a:lumMod val="75000"/>
                  </a:schemeClr>
                </a:solidFill>
              </a:rPr>
              <a:t>Cost effectiveness of antenatal screening</a:t>
            </a:r>
          </a:p>
        </p:txBody>
      </p:sp>
      <p:sp>
        <p:nvSpPr>
          <p:cNvPr id="6" name="Rectangle 5"/>
          <p:cNvSpPr>
            <a:spLocks noChangeArrowheads="1"/>
          </p:cNvSpPr>
          <p:nvPr/>
        </p:nvSpPr>
        <p:spPr bwMode="auto">
          <a:xfrm>
            <a:off x="0" y="-26988"/>
            <a:ext cx="9144000" cy="935709"/>
          </a:xfrm>
          <a:prstGeom prst="rect">
            <a:avLst/>
          </a:prstGeom>
          <a:solidFill>
            <a:srgbClr val="0092BC"/>
          </a:solidFill>
          <a:ln w="38100">
            <a:solidFill>
              <a:srgbClr val="000066"/>
            </a:solidFill>
            <a:miter lim="800000"/>
            <a:headEnd/>
            <a:tailEnd/>
          </a:ln>
          <a:effectLst/>
        </p:spPr>
        <p:txBody>
          <a:bodyPr anchor="ctr"/>
          <a:lstStyle/>
          <a:p>
            <a:pPr algn="ctr">
              <a:lnSpc>
                <a:spcPct val="110000"/>
              </a:lnSpc>
            </a:pPr>
            <a:r>
              <a:rPr lang="en-GB" sz="3600" b="1" dirty="0">
                <a:solidFill>
                  <a:schemeClr val="bg1"/>
                </a:solidFill>
                <a:latin typeface="Calibri" pitchFamily="34" charset="0"/>
              </a:rPr>
              <a:t>Antenatal screening: Cost effectiveness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96752"/>
            <a:ext cx="2746648" cy="1143000"/>
          </a:xfrm>
        </p:spPr>
        <p:txBody>
          <a:bodyPr>
            <a:normAutofit fontScale="90000"/>
          </a:bodyPr>
          <a:lstStyle/>
          <a:p>
            <a:r>
              <a:rPr lang="en-GB" dirty="0"/>
              <a:t>Hep C treatment</a:t>
            </a:r>
          </a:p>
        </p:txBody>
      </p:sp>
      <p:pic>
        <p:nvPicPr>
          <p:cNvPr id="5" name="Content Placeholder 4" descr="hepc treatment moa3.jpg"/>
          <p:cNvPicPr>
            <a:picLocks noGrp="1" noChangeAspect="1"/>
          </p:cNvPicPr>
          <p:nvPr>
            <p:ph sz="half" idx="1"/>
          </p:nvPr>
        </p:nvPicPr>
        <p:blipFill>
          <a:blip r:embed="rId2" cstate="print"/>
          <a:stretch>
            <a:fillRect/>
          </a:stretch>
        </p:blipFill>
        <p:spPr>
          <a:xfrm>
            <a:off x="3275856" y="188640"/>
            <a:ext cx="5640387" cy="3024336"/>
          </a:xfrm>
        </p:spPr>
      </p:pic>
      <p:pic>
        <p:nvPicPr>
          <p:cNvPr id="6" name="Content Placeholder 5" descr="Hep-C-drug-treatments-1024x735.jpg"/>
          <p:cNvPicPr>
            <a:picLocks noGrp="1" noChangeAspect="1"/>
          </p:cNvPicPr>
          <p:nvPr>
            <p:ph sz="half" idx="2"/>
          </p:nvPr>
        </p:nvPicPr>
        <p:blipFill>
          <a:blip r:embed="rId3" cstate="print"/>
          <a:stretch>
            <a:fillRect/>
          </a:stretch>
        </p:blipFill>
        <p:spPr>
          <a:xfrm>
            <a:off x="4644008" y="3573016"/>
            <a:ext cx="4038600" cy="2898800"/>
          </a:xfrm>
        </p:spPr>
      </p:pic>
      <p:pic>
        <p:nvPicPr>
          <p:cNvPr id="7" name="Picture 6" descr="HepCtreatment.png"/>
          <p:cNvPicPr>
            <a:picLocks noChangeAspect="1"/>
          </p:cNvPicPr>
          <p:nvPr/>
        </p:nvPicPr>
        <p:blipFill>
          <a:blip r:embed="rId4" cstate="print"/>
          <a:stretch>
            <a:fillRect/>
          </a:stretch>
        </p:blipFill>
        <p:spPr>
          <a:xfrm>
            <a:off x="467544" y="3356992"/>
            <a:ext cx="3284984" cy="3284984"/>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4114800" cy="1143000"/>
          </a:xfrm>
        </p:spPr>
        <p:txBody>
          <a:bodyPr>
            <a:normAutofit fontScale="90000"/>
          </a:bodyPr>
          <a:lstStyle/>
          <a:p>
            <a:r>
              <a:rPr lang="en-US" sz="3600" dirty="0">
                <a:solidFill>
                  <a:srgbClr val="0070C0"/>
                </a:solidFill>
              </a:rPr>
              <a:t>Paediatric licenses: </a:t>
            </a:r>
            <a:r>
              <a:rPr lang="en-US" sz="3600" dirty="0" err="1">
                <a:solidFill>
                  <a:srgbClr val="0070C0"/>
                </a:solidFill>
              </a:rPr>
              <a:t>Harvoni</a:t>
            </a:r>
            <a:r>
              <a:rPr lang="en-US" sz="3600" dirty="0">
                <a:solidFill>
                  <a:srgbClr val="0070C0"/>
                </a:solidFill>
              </a:rPr>
              <a:t> 12-18 years</a:t>
            </a:r>
            <a:endParaRPr lang="en-GB" sz="3600" dirty="0"/>
          </a:p>
        </p:txBody>
      </p:sp>
      <p:sp>
        <p:nvSpPr>
          <p:cNvPr id="3" name="Content Placeholder 2"/>
          <p:cNvSpPr>
            <a:spLocks noGrp="1"/>
          </p:cNvSpPr>
          <p:nvPr>
            <p:ph sz="half" idx="1"/>
          </p:nvPr>
        </p:nvSpPr>
        <p:spPr>
          <a:xfrm>
            <a:off x="457200" y="2060848"/>
            <a:ext cx="4038600" cy="4065315"/>
          </a:xfrm>
        </p:spPr>
        <p:txBody>
          <a:bodyPr>
            <a:normAutofit/>
          </a:bodyPr>
          <a:lstStyle/>
          <a:p>
            <a:r>
              <a:rPr lang="en-US" dirty="0"/>
              <a:t>Licensed 2017 for 12-18 years &gt;35kg</a:t>
            </a:r>
          </a:p>
          <a:p>
            <a:r>
              <a:rPr lang="en-US" dirty="0"/>
              <a:t>Overall SVR 98%</a:t>
            </a:r>
          </a:p>
          <a:p>
            <a:r>
              <a:rPr lang="en-US" dirty="0"/>
              <a:t>Well tolerated</a:t>
            </a:r>
          </a:p>
          <a:p>
            <a:r>
              <a:rPr lang="en-US" dirty="0"/>
              <a:t>8 weeks in non cirrhotic patients</a:t>
            </a:r>
          </a:p>
          <a:p>
            <a:r>
              <a:rPr lang="en-US" dirty="0"/>
              <a:t>Genotype 1 and 4</a:t>
            </a:r>
          </a:p>
        </p:txBody>
      </p:sp>
      <p:pic>
        <p:nvPicPr>
          <p:cNvPr id="5" name="Content Placeholder 4">
            <a:extLst>
              <a:ext uri="{FF2B5EF4-FFF2-40B4-BE49-F238E27FC236}">
                <a16:creationId xmlns:a16="http://schemas.microsoft.com/office/drawing/2014/main" xmlns="" id="{74C44AB0-224D-E34D-B354-D5E01F213656}"/>
              </a:ext>
            </a:extLst>
          </p:cNvPr>
          <p:cNvPicPr>
            <a:picLocks noGrp="1" noChangeAspect="1"/>
          </p:cNvPicPr>
          <p:nvPr>
            <p:ph sz="half" idx="2"/>
          </p:nvPr>
        </p:nvPicPr>
        <p:blipFill rotWithShape="1">
          <a:blip r:embed="rId2" cstate="print"/>
          <a:srcRect l="3390" r="19047"/>
          <a:stretch/>
        </p:blipFill>
        <p:spPr>
          <a:xfrm>
            <a:off x="4860032" y="188640"/>
            <a:ext cx="3942171" cy="2834640"/>
          </a:xfrm>
        </p:spPr>
      </p:pic>
      <p:sp>
        <p:nvSpPr>
          <p:cNvPr id="6" name="TextBox 5"/>
          <p:cNvSpPr txBox="1"/>
          <p:nvPr/>
        </p:nvSpPr>
        <p:spPr>
          <a:xfrm>
            <a:off x="7415808" y="2780928"/>
            <a:ext cx="1728192" cy="523220"/>
          </a:xfrm>
          <a:prstGeom prst="rect">
            <a:avLst/>
          </a:prstGeom>
          <a:noFill/>
        </p:spPr>
        <p:txBody>
          <a:bodyPr wrap="square" rtlCol="0">
            <a:spAutoFit/>
          </a:bodyPr>
          <a:lstStyle/>
          <a:p>
            <a:r>
              <a:rPr lang="en-US" sz="1400" dirty="0" err="1"/>
              <a:t>Hepatology</a:t>
            </a:r>
            <a:r>
              <a:rPr lang="en-US" sz="1400" dirty="0"/>
              <a:t>. 2018 Dec;68(6):2158-2166</a:t>
            </a:r>
            <a:endParaRPr lang="en-GB" sz="1400" dirty="0"/>
          </a:p>
        </p:txBody>
      </p:sp>
      <p:sp>
        <p:nvSpPr>
          <p:cNvPr id="9" name="Oval 8"/>
          <p:cNvSpPr/>
          <p:nvPr/>
        </p:nvSpPr>
        <p:spPr>
          <a:xfrm>
            <a:off x="5724128" y="404664"/>
            <a:ext cx="108012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8" name="Picture 2"/>
          <p:cNvPicPr>
            <a:picLocks noChangeAspect="1" noChangeArrowheads="1"/>
          </p:cNvPicPr>
          <p:nvPr/>
        </p:nvPicPr>
        <p:blipFill>
          <a:blip r:embed="rId3" cstate="print"/>
          <a:srcRect/>
          <a:stretch>
            <a:fillRect/>
          </a:stretch>
        </p:blipFill>
        <p:spPr bwMode="auto">
          <a:xfrm>
            <a:off x="5076056" y="3429000"/>
            <a:ext cx="2714625" cy="2733675"/>
          </a:xfrm>
          <a:prstGeom prst="rect">
            <a:avLst/>
          </a:prstGeom>
          <a:noFill/>
          <a:ln w="9525">
            <a:noFill/>
            <a:miter lim="800000"/>
            <a:headEnd/>
            <a:tailEnd/>
          </a:ln>
        </p:spPr>
      </p:pic>
      <p:sp>
        <p:nvSpPr>
          <p:cNvPr id="11" name="Oval 10"/>
          <p:cNvSpPr/>
          <p:nvPr/>
        </p:nvSpPr>
        <p:spPr>
          <a:xfrm>
            <a:off x="7020272" y="3789040"/>
            <a:ext cx="108012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7020272" y="5157192"/>
            <a:ext cx="108012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p:cNvPicPr>
            <a:picLocks noChangeAspect="1" noChangeArrowheads="1"/>
          </p:cNvPicPr>
          <p:nvPr/>
        </p:nvPicPr>
        <p:blipFill>
          <a:blip r:embed="rId4" cstate="print"/>
          <a:srcRect/>
          <a:stretch>
            <a:fillRect/>
          </a:stretch>
        </p:blipFill>
        <p:spPr bwMode="auto">
          <a:xfrm>
            <a:off x="6876256" y="6237312"/>
            <a:ext cx="1704975" cy="1143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Hep </a:t>
            </a:r>
            <a:r>
              <a:rPr lang="en-GB" dirty="0" smtClean="0"/>
              <a:t>C</a:t>
            </a:r>
            <a:endParaRPr lang="en-GB" dirty="0"/>
          </a:p>
        </p:txBody>
      </p:sp>
      <p:pic>
        <p:nvPicPr>
          <p:cNvPr id="3" name="Picture 2" descr="preg_silhouette.jpg"/>
          <p:cNvPicPr>
            <a:picLocks noChangeAspect="1"/>
          </p:cNvPicPr>
          <p:nvPr/>
        </p:nvPicPr>
        <p:blipFill>
          <a:blip r:embed="rId2" cstate="print"/>
          <a:stretch>
            <a:fillRect/>
          </a:stretch>
        </p:blipFill>
        <p:spPr>
          <a:xfrm>
            <a:off x="3059832" y="1772816"/>
            <a:ext cx="2857500" cy="3810000"/>
          </a:xfrm>
          <a:prstGeom prst="rect">
            <a:avLst/>
          </a:prstGeom>
          <a:scene3d>
            <a:camera prst="orthographicFront">
              <a:rot lat="0" lon="10800000" rev="0"/>
            </a:camera>
            <a:lightRig rig="threePt" dir="t"/>
          </a:scene3d>
        </p:spPr>
      </p:pic>
      <p:pic>
        <p:nvPicPr>
          <p:cNvPr id="5" name="Picture 4" descr="baby2.jpg"/>
          <p:cNvPicPr>
            <a:picLocks noChangeAspect="1"/>
          </p:cNvPicPr>
          <p:nvPr/>
        </p:nvPicPr>
        <p:blipFill>
          <a:blip r:embed="rId3" cstate="print"/>
          <a:stretch>
            <a:fillRect/>
          </a:stretch>
        </p:blipFill>
        <p:spPr>
          <a:xfrm>
            <a:off x="6732240" y="2852936"/>
            <a:ext cx="2080260" cy="1866900"/>
          </a:xfrm>
          <a:prstGeom prst="rect">
            <a:avLst/>
          </a:prstGeom>
        </p:spPr>
      </p:pic>
      <p:pic>
        <p:nvPicPr>
          <p:cNvPr id="6" name="Picture 5" descr="black-silhouette-woman-standing-people-on-white-vector.jpg"/>
          <p:cNvPicPr>
            <a:picLocks noChangeAspect="1"/>
          </p:cNvPicPr>
          <p:nvPr/>
        </p:nvPicPr>
        <p:blipFill>
          <a:blip r:embed="rId4" cstate="print"/>
          <a:srcRect l="34016" r="18268" b="8749"/>
          <a:stretch>
            <a:fillRect/>
          </a:stretch>
        </p:blipFill>
        <p:spPr>
          <a:xfrm>
            <a:off x="827584" y="1700808"/>
            <a:ext cx="1900337" cy="3938003"/>
          </a:xfrm>
          <a:prstGeom prst="rect">
            <a:avLst/>
          </a:prstGeom>
        </p:spPr>
      </p:pic>
      <p:sp>
        <p:nvSpPr>
          <p:cNvPr id="7" name="Right Arrow 6"/>
          <p:cNvSpPr/>
          <p:nvPr/>
        </p:nvSpPr>
        <p:spPr>
          <a:xfrm>
            <a:off x="251520" y="3789040"/>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a:off x="2627784" y="3789040"/>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ight Arrow 8"/>
          <p:cNvSpPr/>
          <p:nvPr/>
        </p:nvSpPr>
        <p:spPr>
          <a:xfrm>
            <a:off x="5580112" y="3789040"/>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9600" dirty="0">
              <a:solidFill>
                <a:srgbClr val="FF0000"/>
              </a:solidFill>
            </a:endParaRPr>
          </a:p>
        </p:txBody>
      </p:sp>
      <p:sp>
        <p:nvSpPr>
          <p:cNvPr id="10" name="Multiply 9"/>
          <p:cNvSpPr/>
          <p:nvPr/>
        </p:nvSpPr>
        <p:spPr>
          <a:xfrm>
            <a:off x="0" y="342900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179512" y="4581128"/>
            <a:ext cx="1080120" cy="646331"/>
          </a:xfrm>
          <a:prstGeom prst="rect">
            <a:avLst/>
          </a:prstGeom>
          <a:noFill/>
        </p:spPr>
        <p:txBody>
          <a:bodyPr wrap="square" rtlCol="0">
            <a:spAutoFit/>
          </a:bodyPr>
          <a:lstStyle/>
          <a:p>
            <a:r>
              <a:rPr lang="en-GB" dirty="0"/>
              <a:t>‘find and cure’</a:t>
            </a:r>
          </a:p>
        </p:txBody>
      </p:sp>
      <p:sp>
        <p:nvSpPr>
          <p:cNvPr id="13" name="TextBox 12"/>
          <p:cNvSpPr txBox="1"/>
          <p:nvPr/>
        </p:nvSpPr>
        <p:spPr>
          <a:xfrm>
            <a:off x="2627784" y="3083476"/>
            <a:ext cx="936104" cy="1569660"/>
          </a:xfrm>
          <a:prstGeom prst="rect">
            <a:avLst/>
          </a:prstGeom>
          <a:noFill/>
        </p:spPr>
        <p:txBody>
          <a:bodyPr wrap="square" rtlCol="0">
            <a:spAutoFit/>
          </a:bodyPr>
          <a:lstStyle/>
          <a:p>
            <a:r>
              <a:rPr lang="en-GB" sz="9600" dirty="0">
                <a:solidFill>
                  <a:srgbClr val="FF0000"/>
                </a:solidFill>
              </a:rPr>
              <a:t>?</a:t>
            </a:r>
          </a:p>
        </p:txBody>
      </p:sp>
      <p:sp>
        <p:nvSpPr>
          <p:cNvPr id="14" name="Right Arrow 13"/>
          <p:cNvSpPr/>
          <p:nvPr/>
        </p:nvSpPr>
        <p:spPr>
          <a:xfrm rot="5400000">
            <a:off x="7452320" y="5085184"/>
            <a:ext cx="683568" cy="144016"/>
          </a:xfrm>
          <a:prstGeom prst="rightArrow">
            <a:avLst/>
          </a:prstGeom>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7092280" y="5661248"/>
            <a:ext cx="1539396" cy="369332"/>
          </a:xfrm>
          <a:prstGeom prst="rect">
            <a:avLst/>
          </a:prstGeom>
        </p:spPr>
        <p:txBody>
          <a:bodyPr wrap="none">
            <a:spAutoFit/>
          </a:bodyPr>
          <a:lstStyle/>
          <a:p>
            <a:r>
              <a:rPr lang="en-GB" dirty="0"/>
              <a:t>‘find and cure’</a:t>
            </a:r>
          </a:p>
        </p:txBody>
      </p:sp>
      <p:sp>
        <p:nvSpPr>
          <p:cNvPr id="17" name="TextBox 16"/>
          <p:cNvSpPr txBox="1"/>
          <p:nvPr/>
        </p:nvSpPr>
        <p:spPr>
          <a:xfrm>
            <a:off x="5436096" y="3068960"/>
            <a:ext cx="936104" cy="1569660"/>
          </a:xfrm>
          <a:prstGeom prst="rect">
            <a:avLst/>
          </a:prstGeom>
          <a:noFill/>
        </p:spPr>
        <p:txBody>
          <a:bodyPr wrap="square" rtlCol="0">
            <a:spAutoFit/>
          </a:bodyPr>
          <a:lstStyle/>
          <a:p>
            <a:r>
              <a:rPr lang="en-GB" sz="9600" dirty="0">
                <a:solidFill>
                  <a:srgbClr val="FF00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 calcmode="lin" valueType="num">
                                      <p:cBhvr additive="base">
                                        <p:cTn id="17"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anim calcmode="lin" valueType="num">
                                      <p:cBhvr additive="base">
                                        <p:cTn id="23"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anim calcmode="lin" valueType="num">
                                      <p:cBhvr additive="base">
                                        <p:cTn id="29"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3" grpId="0" build="allAtOnce"/>
      <p:bldP spid="15" grpId="0" build="allAtOnce"/>
      <p:bldP spid="17"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492896"/>
            <a:ext cx="8229600" cy="1143000"/>
          </a:xfrm>
        </p:spPr>
        <p:txBody>
          <a:bodyPr/>
          <a:lstStyle/>
          <a:p>
            <a:r>
              <a:rPr lang="en-GB" dirty="0" err="1" smtClean="0"/>
              <a:t>cCMV</a:t>
            </a:r>
            <a:endParaRPr lang="en-GB" dirty="0"/>
          </a:p>
        </p:txBody>
      </p:sp>
    </p:spTree>
    <p:extLst>
      <p:ext uri="{BB962C8B-B14F-4D97-AF65-F5344CB8AC3E}">
        <p14:creationId xmlns:p14="http://schemas.microsoft.com/office/powerpoint/2010/main" val="37798827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229617488"/>
              </p:ext>
            </p:extLst>
          </p:nvPr>
        </p:nvGraphicFramePr>
        <p:xfrm>
          <a:off x="611560" y="0"/>
          <a:ext cx="7416825" cy="6749850"/>
        </p:xfrm>
        <a:graphic>
          <a:graphicData uri="http://schemas.openxmlformats.org/drawingml/2006/table">
            <a:tbl>
              <a:tblPr firstRow="1" bandRow="1">
                <a:tableStyleId>{5C22544A-7EE6-4342-B048-85BDC9FD1C3A}</a:tableStyleId>
              </a:tblPr>
              <a:tblGrid>
                <a:gridCol w="1483365">
                  <a:extLst>
                    <a:ext uri="{9D8B030D-6E8A-4147-A177-3AD203B41FA5}">
                      <a16:colId xmlns:a16="http://schemas.microsoft.com/office/drawing/2014/main" xmlns="" val="20000"/>
                    </a:ext>
                  </a:extLst>
                </a:gridCol>
                <a:gridCol w="1483365">
                  <a:extLst>
                    <a:ext uri="{9D8B030D-6E8A-4147-A177-3AD203B41FA5}">
                      <a16:colId xmlns:a16="http://schemas.microsoft.com/office/drawing/2014/main" xmlns="" val="20001"/>
                    </a:ext>
                  </a:extLst>
                </a:gridCol>
                <a:gridCol w="1483365">
                  <a:extLst>
                    <a:ext uri="{9D8B030D-6E8A-4147-A177-3AD203B41FA5}">
                      <a16:colId xmlns:a16="http://schemas.microsoft.com/office/drawing/2014/main" xmlns="" val="20002"/>
                    </a:ext>
                  </a:extLst>
                </a:gridCol>
                <a:gridCol w="1483365">
                  <a:extLst>
                    <a:ext uri="{9D8B030D-6E8A-4147-A177-3AD203B41FA5}">
                      <a16:colId xmlns:a16="http://schemas.microsoft.com/office/drawing/2014/main" xmlns="" val="20003"/>
                    </a:ext>
                  </a:extLst>
                </a:gridCol>
                <a:gridCol w="1483365"/>
              </a:tblGrid>
              <a:tr h="594066">
                <a:tc>
                  <a:txBody>
                    <a:bodyPr/>
                    <a:lstStyle/>
                    <a:p>
                      <a:endParaRPr lang="en-GB" dirty="0"/>
                    </a:p>
                  </a:txBody>
                  <a:tcPr/>
                </a:tc>
                <a:tc>
                  <a:txBody>
                    <a:bodyPr/>
                    <a:lstStyle/>
                    <a:p>
                      <a:pPr algn="ctr"/>
                      <a:r>
                        <a:rPr lang="en-GB" sz="2400" dirty="0"/>
                        <a:t>HIV</a:t>
                      </a:r>
                    </a:p>
                  </a:txBody>
                  <a:tcPr/>
                </a:tc>
                <a:tc>
                  <a:txBody>
                    <a:bodyPr/>
                    <a:lstStyle/>
                    <a:p>
                      <a:pPr algn="ctr"/>
                      <a:r>
                        <a:rPr lang="en-GB" sz="2400" dirty="0"/>
                        <a:t>Hep B</a:t>
                      </a:r>
                    </a:p>
                  </a:txBody>
                  <a:tcPr/>
                </a:tc>
                <a:tc>
                  <a:txBody>
                    <a:bodyPr/>
                    <a:lstStyle/>
                    <a:p>
                      <a:pPr algn="ctr"/>
                      <a:r>
                        <a:rPr lang="en-GB" sz="2400" dirty="0"/>
                        <a:t>Hep C</a:t>
                      </a:r>
                    </a:p>
                  </a:txBody>
                  <a:tcPr/>
                </a:tc>
                <a:tc>
                  <a:txBody>
                    <a:bodyPr/>
                    <a:lstStyle/>
                    <a:p>
                      <a:pPr algn="ctr"/>
                      <a:r>
                        <a:rPr lang="en-GB" sz="2400" dirty="0" err="1" smtClean="0"/>
                        <a:t>cCMV</a:t>
                      </a:r>
                      <a:endParaRPr lang="en-GB" sz="2400" dirty="0"/>
                    </a:p>
                  </a:txBody>
                  <a:tcPr/>
                </a:tc>
                <a:extLst>
                  <a:ext uri="{0D108BD9-81ED-4DB2-BD59-A6C34878D82A}">
                    <a16:rowId xmlns:a16="http://schemas.microsoft.com/office/drawing/2014/main" xmlns="" val="10000"/>
                  </a:ext>
                </a:extLst>
              </a:tr>
              <a:tr h="594066">
                <a:tc>
                  <a:txBody>
                    <a:bodyPr/>
                    <a:lstStyle/>
                    <a:p>
                      <a:r>
                        <a:rPr lang="en-GB" sz="1600" dirty="0"/>
                        <a:t>Antenatal </a:t>
                      </a:r>
                      <a:r>
                        <a:rPr lang="en-GB" sz="1600" dirty="0" err="1"/>
                        <a:t>seroprevalence</a:t>
                      </a:r>
                      <a:endParaRPr lang="en-GB" sz="1600" dirty="0"/>
                    </a:p>
                  </a:txBody>
                  <a:tcPr/>
                </a:tc>
                <a:tc>
                  <a:txBody>
                    <a:bodyPr/>
                    <a:lstStyle/>
                    <a:p>
                      <a:pPr algn="ctr"/>
                      <a:r>
                        <a:rPr lang="en-GB" sz="2000" dirty="0"/>
                        <a:t>0.1-0.2%</a:t>
                      </a:r>
                    </a:p>
                  </a:txBody>
                  <a:tcPr/>
                </a:tc>
                <a:tc>
                  <a:txBody>
                    <a:bodyPr/>
                    <a:lstStyle/>
                    <a:p>
                      <a:pPr algn="ctr"/>
                      <a:r>
                        <a:rPr lang="en-GB" sz="2000" dirty="0"/>
                        <a:t>0.3-0.4%</a:t>
                      </a:r>
                    </a:p>
                  </a:txBody>
                  <a:tcPr/>
                </a:tc>
                <a:tc>
                  <a:txBody>
                    <a:bodyPr/>
                    <a:lstStyle/>
                    <a:p>
                      <a:pPr algn="ctr"/>
                      <a:r>
                        <a:rPr lang="en-GB" sz="2000" dirty="0"/>
                        <a:t>0.3-0.4%</a:t>
                      </a:r>
                    </a:p>
                  </a:txBody>
                  <a:tcPr/>
                </a:tc>
                <a:tc>
                  <a:txBody>
                    <a:bodyPr/>
                    <a:lstStyle/>
                    <a:p>
                      <a:pPr algn="ctr"/>
                      <a:r>
                        <a:rPr lang="en-GB" sz="2000" dirty="0" smtClean="0"/>
                        <a:t>40-90%</a:t>
                      </a:r>
                      <a:endParaRPr lang="en-GB" sz="2000" dirty="0"/>
                    </a:p>
                  </a:txBody>
                  <a:tcPr/>
                </a:tc>
                <a:extLst>
                  <a:ext uri="{0D108BD9-81ED-4DB2-BD59-A6C34878D82A}">
                    <a16:rowId xmlns:a16="http://schemas.microsoft.com/office/drawing/2014/main" xmlns="" val="10001"/>
                  </a:ext>
                </a:extLst>
              </a:tr>
              <a:tr h="594066">
                <a:tc>
                  <a:txBody>
                    <a:bodyPr/>
                    <a:lstStyle/>
                    <a:p>
                      <a:r>
                        <a:rPr lang="en-GB" sz="1600" dirty="0"/>
                        <a:t>Routine antenatal screening</a:t>
                      </a:r>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tc>
                  <a:txBody>
                    <a:bodyPr/>
                    <a:lstStyle/>
                    <a:p>
                      <a:pPr algn="ctr"/>
                      <a:r>
                        <a:rPr lang="en-GB" sz="2800" dirty="0" smtClean="0">
                          <a:sym typeface="Wingdings"/>
                        </a:rPr>
                        <a:t></a:t>
                      </a:r>
                      <a:endParaRPr lang="en-GB" sz="2800" dirty="0"/>
                    </a:p>
                  </a:txBody>
                  <a:tcPr/>
                </a:tc>
                <a:extLst>
                  <a:ext uri="{0D108BD9-81ED-4DB2-BD59-A6C34878D82A}">
                    <a16:rowId xmlns:a16="http://schemas.microsoft.com/office/drawing/2014/main" xmlns="" val="10002"/>
                  </a:ext>
                </a:extLst>
              </a:tr>
              <a:tr h="594066">
                <a:tc>
                  <a:txBody>
                    <a:bodyPr/>
                    <a:lstStyle/>
                    <a:p>
                      <a:r>
                        <a:rPr lang="en-GB" sz="1600" dirty="0"/>
                        <a:t>Transmission rate s intervention</a:t>
                      </a:r>
                    </a:p>
                  </a:txBody>
                  <a:tcPr/>
                </a:tc>
                <a:tc>
                  <a:txBody>
                    <a:bodyPr/>
                    <a:lstStyle/>
                    <a:p>
                      <a:pPr algn="ctr"/>
                      <a:r>
                        <a:rPr lang="en-GB" sz="2000" dirty="0"/>
                        <a:t>20-40%</a:t>
                      </a:r>
                    </a:p>
                  </a:txBody>
                  <a:tcPr/>
                </a:tc>
                <a:tc>
                  <a:txBody>
                    <a:bodyPr/>
                    <a:lstStyle/>
                    <a:p>
                      <a:pPr algn="ctr"/>
                      <a:r>
                        <a:rPr lang="en-GB" sz="2000" dirty="0"/>
                        <a:t>Up to 90%</a:t>
                      </a:r>
                    </a:p>
                  </a:txBody>
                  <a:tcPr/>
                </a:tc>
                <a:tc>
                  <a:txBody>
                    <a:bodyPr/>
                    <a:lstStyle/>
                    <a:p>
                      <a:pPr algn="ctr"/>
                      <a:r>
                        <a:rPr lang="en-GB" sz="2000" dirty="0" smtClean="0"/>
                        <a:t>2-5%</a:t>
                      </a:r>
                      <a:endParaRPr lang="en-GB" sz="2000" dirty="0"/>
                    </a:p>
                  </a:txBody>
                  <a:tcPr/>
                </a:tc>
                <a:tc>
                  <a:txBody>
                    <a:bodyPr/>
                    <a:lstStyle/>
                    <a:p>
                      <a:pPr algn="ctr"/>
                      <a:r>
                        <a:rPr lang="en-GB" sz="2000" dirty="0" smtClean="0"/>
                        <a:t>30-40% T1,2</a:t>
                      </a:r>
                      <a:br>
                        <a:rPr lang="en-GB" sz="2000" dirty="0" smtClean="0"/>
                      </a:br>
                      <a:r>
                        <a:rPr lang="en-GB" sz="2000" dirty="0" smtClean="0"/>
                        <a:t>40-70% T3</a:t>
                      </a:r>
                    </a:p>
                    <a:p>
                      <a:pPr algn="ctr"/>
                      <a:r>
                        <a:rPr lang="en-GB" sz="2000" dirty="0" smtClean="0"/>
                        <a:t>Non-prim 3%</a:t>
                      </a:r>
                      <a:endParaRPr lang="en-GB" sz="2000" dirty="0"/>
                    </a:p>
                  </a:txBody>
                  <a:tcPr/>
                </a:tc>
                <a:extLst>
                  <a:ext uri="{0D108BD9-81ED-4DB2-BD59-A6C34878D82A}">
                    <a16:rowId xmlns:a16="http://schemas.microsoft.com/office/drawing/2014/main" xmlns="" val="10003"/>
                  </a:ext>
                </a:extLst>
              </a:tr>
              <a:tr h="594066">
                <a:tc>
                  <a:txBody>
                    <a:bodyPr/>
                    <a:lstStyle/>
                    <a:p>
                      <a:r>
                        <a:rPr lang="en-GB" sz="1600" dirty="0"/>
                        <a:t>Chronicity </a:t>
                      </a:r>
                      <a:r>
                        <a:rPr lang="en-GB" sz="1600" dirty="0" err="1"/>
                        <a:t>vs</a:t>
                      </a:r>
                      <a:r>
                        <a:rPr lang="en-GB" sz="1600" dirty="0"/>
                        <a:t> adult acquisition</a:t>
                      </a:r>
                    </a:p>
                  </a:txBody>
                  <a:tcPr/>
                </a:tc>
                <a:tc>
                  <a:txBody>
                    <a:bodyPr/>
                    <a:lstStyle/>
                    <a:p>
                      <a:pPr algn="ctr"/>
                      <a:r>
                        <a:rPr lang="en-GB" sz="2000" dirty="0"/>
                        <a:t>100% </a:t>
                      </a:r>
                      <a:r>
                        <a:rPr lang="en-GB" sz="2000" dirty="0" err="1"/>
                        <a:t>vs</a:t>
                      </a:r>
                      <a:r>
                        <a:rPr lang="en-GB" sz="2000" dirty="0"/>
                        <a:t> 100%</a:t>
                      </a:r>
                    </a:p>
                  </a:txBody>
                  <a:tcPr/>
                </a:tc>
                <a:tc>
                  <a:txBody>
                    <a:bodyPr/>
                    <a:lstStyle/>
                    <a:p>
                      <a:pPr algn="ctr"/>
                      <a:r>
                        <a:rPr lang="en-GB" sz="2000" dirty="0"/>
                        <a:t>90% </a:t>
                      </a:r>
                      <a:r>
                        <a:rPr lang="en-GB" sz="2000" dirty="0" err="1"/>
                        <a:t>vs</a:t>
                      </a:r>
                      <a:r>
                        <a:rPr lang="en-GB" sz="2000" dirty="0"/>
                        <a:t> 5%</a:t>
                      </a:r>
                    </a:p>
                  </a:txBody>
                  <a:tcPr/>
                </a:tc>
                <a:tc>
                  <a:txBody>
                    <a:bodyPr/>
                    <a:lstStyle/>
                    <a:p>
                      <a:pPr algn="ctr"/>
                      <a:r>
                        <a:rPr lang="en-GB" sz="2000" dirty="0"/>
                        <a:t>80% </a:t>
                      </a:r>
                      <a:r>
                        <a:rPr lang="en-GB" sz="2000" dirty="0" err="1"/>
                        <a:t>vs</a:t>
                      </a:r>
                      <a:r>
                        <a:rPr lang="en-GB" sz="2000" dirty="0"/>
                        <a:t> 75%</a:t>
                      </a:r>
                    </a:p>
                  </a:txBody>
                  <a:tcPr/>
                </a:tc>
                <a:tc>
                  <a:txBody>
                    <a:bodyPr/>
                    <a:lstStyle/>
                    <a:p>
                      <a:pPr algn="ctr"/>
                      <a:r>
                        <a:rPr lang="en-GB" sz="2000" dirty="0" smtClean="0"/>
                        <a:t>100% vs 100%</a:t>
                      </a:r>
                      <a:endParaRPr lang="en-GB" sz="2000" dirty="0"/>
                    </a:p>
                  </a:txBody>
                  <a:tcPr/>
                </a:tc>
                <a:extLst>
                  <a:ext uri="{0D108BD9-81ED-4DB2-BD59-A6C34878D82A}">
                    <a16:rowId xmlns:a16="http://schemas.microsoft.com/office/drawing/2014/main" xmlns="" val="10004"/>
                  </a:ext>
                </a:extLst>
              </a:tr>
              <a:tr h="594066">
                <a:tc>
                  <a:txBody>
                    <a:bodyPr/>
                    <a:lstStyle/>
                    <a:p>
                      <a:r>
                        <a:rPr lang="en-GB" sz="1600" dirty="0"/>
                        <a:t>Effective MTCPT</a:t>
                      </a:r>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tc>
                  <a:txBody>
                    <a:bodyPr/>
                    <a:lstStyle/>
                    <a:p>
                      <a:pPr algn="ctr"/>
                      <a:r>
                        <a:rPr lang="en-GB" sz="2800" dirty="0" smtClean="0">
                          <a:sym typeface="Wingdings"/>
                        </a:rPr>
                        <a:t></a:t>
                      </a:r>
                      <a:endParaRPr lang="en-GB" sz="2800" dirty="0"/>
                    </a:p>
                  </a:txBody>
                  <a:tcPr/>
                </a:tc>
                <a:extLst>
                  <a:ext uri="{0D108BD9-81ED-4DB2-BD59-A6C34878D82A}">
                    <a16:rowId xmlns:a16="http://schemas.microsoft.com/office/drawing/2014/main" xmlns="" val="10005"/>
                  </a:ext>
                </a:extLst>
              </a:tr>
              <a:tr h="594066">
                <a:tc>
                  <a:txBody>
                    <a:bodyPr/>
                    <a:lstStyle/>
                    <a:p>
                      <a:r>
                        <a:rPr lang="en-GB" sz="1600" dirty="0"/>
                        <a:t>Transmission rate post</a:t>
                      </a:r>
                      <a:r>
                        <a:rPr lang="en-GB" sz="1600" baseline="0" dirty="0"/>
                        <a:t> MTCPT</a:t>
                      </a:r>
                      <a:endParaRPr lang="en-GB" sz="1600" dirty="0"/>
                    </a:p>
                  </a:txBody>
                  <a:tcPr/>
                </a:tc>
                <a:tc>
                  <a:txBody>
                    <a:bodyPr/>
                    <a:lstStyle/>
                    <a:p>
                      <a:pPr algn="ctr"/>
                      <a:r>
                        <a:rPr lang="en-GB" sz="2000" dirty="0"/>
                        <a:t>0.1%</a:t>
                      </a:r>
                    </a:p>
                  </a:txBody>
                  <a:tcPr/>
                </a:tc>
                <a:tc>
                  <a:txBody>
                    <a:bodyPr/>
                    <a:lstStyle/>
                    <a:p>
                      <a:pPr algn="ctr"/>
                      <a:r>
                        <a:rPr lang="en-GB" sz="2000" dirty="0"/>
                        <a:t>&lt;1%*</a:t>
                      </a:r>
                    </a:p>
                  </a:txBody>
                  <a:tcPr/>
                </a:tc>
                <a:tc>
                  <a:txBody>
                    <a:bodyPr/>
                    <a:lstStyle/>
                    <a:p>
                      <a:pPr algn="ctr"/>
                      <a:r>
                        <a:rPr lang="en-GB" sz="2000" dirty="0"/>
                        <a:t>n/a</a:t>
                      </a:r>
                    </a:p>
                  </a:txBody>
                  <a:tcPr/>
                </a:tc>
                <a:tc>
                  <a:txBody>
                    <a:bodyPr/>
                    <a:lstStyle/>
                    <a:p>
                      <a:pPr algn="ctr"/>
                      <a:r>
                        <a:rPr lang="en-GB" sz="2000" dirty="0" smtClean="0"/>
                        <a:t>n/a</a:t>
                      </a:r>
                      <a:endParaRPr lang="en-GB" sz="2000" dirty="0"/>
                    </a:p>
                  </a:txBody>
                  <a:tcPr/>
                </a:tc>
                <a:extLst>
                  <a:ext uri="{0D108BD9-81ED-4DB2-BD59-A6C34878D82A}">
                    <a16:rowId xmlns:a16="http://schemas.microsoft.com/office/drawing/2014/main" xmlns="" val="10006"/>
                  </a:ext>
                </a:extLst>
              </a:tr>
              <a:tr h="594066">
                <a:tc>
                  <a:txBody>
                    <a:bodyPr/>
                    <a:lstStyle/>
                    <a:p>
                      <a:r>
                        <a:rPr lang="en-GB" sz="1600" dirty="0"/>
                        <a:t>Curative treatment</a:t>
                      </a:r>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tc>
                  <a:txBody>
                    <a:bodyPr/>
                    <a:lstStyle/>
                    <a:p>
                      <a:pPr algn="ctr"/>
                      <a:r>
                        <a:rPr lang="en-GB" sz="2800" dirty="0">
                          <a:sym typeface="Wingdings"/>
                        </a:rPr>
                        <a:t></a:t>
                      </a:r>
                      <a:endParaRPr lang="en-GB" sz="2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dirty="0" smtClean="0">
                          <a:sym typeface="Wingdings"/>
                        </a:rPr>
                        <a:t></a:t>
                      </a:r>
                      <a:endParaRPr lang="en-GB" sz="2800" dirty="0" smtClean="0"/>
                    </a:p>
                  </a:txBody>
                  <a:tcPr/>
                </a:tc>
                <a:extLst>
                  <a:ext uri="{0D108BD9-81ED-4DB2-BD59-A6C34878D82A}">
                    <a16:rowId xmlns:a16="http://schemas.microsoft.com/office/drawing/2014/main" xmlns="" val="10007"/>
                  </a:ext>
                </a:extLst>
              </a:tr>
              <a:tr h="594066">
                <a:tc>
                  <a:txBody>
                    <a:bodyPr/>
                    <a:lstStyle/>
                    <a:p>
                      <a:r>
                        <a:rPr lang="en-GB" sz="1600" dirty="0"/>
                        <a:t>Immunisation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800" dirty="0">
                          <a:sym typeface="Wingdings"/>
                        </a:rPr>
                        <a:t></a:t>
                      </a:r>
                      <a:endParaRPr lang="en-GB"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800" dirty="0">
                          <a:sym typeface="Wingdings"/>
                        </a:rPr>
                        <a:t></a:t>
                      </a:r>
                      <a:endParaRPr lang="en-GB"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800" dirty="0">
                          <a:sym typeface="Wingdings"/>
                        </a:rPr>
                        <a:t></a:t>
                      </a:r>
                      <a:endParaRPr lang="en-GB"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800" dirty="0" smtClean="0">
                          <a:sym typeface="Wingdings"/>
                        </a:rPr>
                        <a:t></a:t>
                      </a:r>
                      <a:endParaRPr lang="en-GB" sz="2800" dirty="0"/>
                    </a:p>
                  </a:txBody>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4307482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CMV – prevention of transmission</a:t>
            </a:r>
            <a:endParaRPr lang="en-GB" dirty="0"/>
          </a:p>
        </p:txBody>
      </p:sp>
      <p:pic>
        <p:nvPicPr>
          <p:cNvPr id="7" name="Content Placeholder 6"/>
          <p:cNvPicPr>
            <a:picLocks noGrp="1" noChangeAspect="1"/>
          </p:cNvPicPr>
          <p:nvPr>
            <p:ph sz="half" idx="2"/>
          </p:nvPr>
        </p:nvPicPr>
        <p:blipFill>
          <a:blip r:embed="rId2"/>
          <a:stretch>
            <a:fillRect/>
          </a:stretch>
        </p:blipFill>
        <p:spPr>
          <a:xfrm>
            <a:off x="179512" y="1509052"/>
            <a:ext cx="4040188" cy="1064416"/>
          </a:xfrm>
          <a:prstGeom prst="rect">
            <a:avLst/>
          </a:prstGeom>
        </p:spPr>
      </p:pic>
      <p:pic>
        <p:nvPicPr>
          <p:cNvPr id="11" name="Content Placeholder 10"/>
          <p:cNvPicPr>
            <a:picLocks noGrp="1" noChangeAspect="1"/>
          </p:cNvPicPr>
          <p:nvPr>
            <p:ph sz="quarter" idx="4"/>
          </p:nvPr>
        </p:nvPicPr>
        <p:blipFill>
          <a:blip r:embed="rId3"/>
          <a:stretch>
            <a:fillRect/>
          </a:stretch>
        </p:blipFill>
        <p:spPr>
          <a:xfrm>
            <a:off x="4645025" y="1417638"/>
            <a:ext cx="4041775" cy="2019123"/>
          </a:xfrm>
          <a:prstGeom prst="rect">
            <a:avLst/>
          </a:prstGeom>
        </p:spPr>
      </p:pic>
      <p:pic>
        <p:nvPicPr>
          <p:cNvPr id="9" name="Picture 8"/>
          <p:cNvPicPr>
            <a:picLocks noChangeAspect="1"/>
          </p:cNvPicPr>
          <p:nvPr/>
        </p:nvPicPr>
        <p:blipFill>
          <a:blip r:embed="rId4"/>
          <a:stretch>
            <a:fillRect/>
          </a:stretch>
        </p:blipFill>
        <p:spPr>
          <a:xfrm>
            <a:off x="3275856" y="2664882"/>
            <a:ext cx="1072286" cy="221016"/>
          </a:xfrm>
          <a:prstGeom prst="rect">
            <a:avLst/>
          </a:prstGeom>
        </p:spPr>
      </p:pic>
      <p:pic>
        <p:nvPicPr>
          <p:cNvPr id="10" name="Picture 9"/>
          <p:cNvPicPr>
            <a:picLocks noChangeAspect="1"/>
          </p:cNvPicPr>
          <p:nvPr/>
        </p:nvPicPr>
        <p:blipFill>
          <a:blip r:embed="rId5"/>
          <a:stretch>
            <a:fillRect/>
          </a:stretch>
        </p:blipFill>
        <p:spPr>
          <a:xfrm>
            <a:off x="174329" y="3673771"/>
            <a:ext cx="4685704" cy="1047512"/>
          </a:xfrm>
          <a:prstGeom prst="rect">
            <a:avLst/>
          </a:prstGeom>
        </p:spPr>
      </p:pic>
      <p:pic>
        <p:nvPicPr>
          <p:cNvPr id="12" name="Picture 11"/>
          <p:cNvPicPr>
            <a:picLocks noChangeAspect="1"/>
          </p:cNvPicPr>
          <p:nvPr/>
        </p:nvPicPr>
        <p:blipFill>
          <a:blip r:embed="rId6"/>
          <a:stretch>
            <a:fillRect/>
          </a:stretch>
        </p:blipFill>
        <p:spPr>
          <a:xfrm>
            <a:off x="7236296" y="3492271"/>
            <a:ext cx="1801950" cy="363000"/>
          </a:xfrm>
          <a:prstGeom prst="rect">
            <a:avLst/>
          </a:prstGeom>
        </p:spPr>
      </p:pic>
      <p:pic>
        <p:nvPicPr>
          <p:cNvPr id="13" name="Picture 12"/>
          <p:cNvPicPr>
            <a:picLocks noChangeAspect="1"/>
          </p:cNvPicPr>
          <p:nvPr/>
        </p:nvPicPr>
        <p:blipFill>
          <a:blip r:embed="rId7"/>
          <a:stretch>
            <a:fillRect/>
          </a:stretch>
        </p:blipFill>
        <p:spPr>
          <a:xfrm>
            <a:off x="5004048" y="4015927"/>
            <a:ext cx="3880692" cy="563834"/>
          </a:xfrm>
          <a:prstGeom prst="rect">
            <a:avLst/>
          </a:prstGeom>
        </p:spPr>
      </p:pic>
    </p:spTree>
    <p:extLst>
      <p:ext uri="{BB962C8B-B14F-4D97-AF65-F5344CB8AC3E}">
        <p14:creationId xmlns:p14="http://schemas.microsoft.com/office/powerpoint/2010/main" val="1323834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BE2F5A-04F2-543F-1EE6-280835AF52E9}"/>
              </a:ext>
            </a:extLst>
          </p:cNvPr>
          <p:cNvSpPr>
            <a:spLocks noGrp="1"/>
          </p:cNvSpPr>
          <p:nvPr>
            <p:ph type="title"/>
          </p:nvPr>
        </p:nvSpPr>
        <p:spPr>
          <a:xfrm>
            <a:off x="457200" y="274638"/>
            <a:ext cx="8229600" cy="850106"/>
          </a:xfrm>
        </p:spPr>
        <p:txBody>
          <a:bodyPr/>
          <a:lstStyle/>
          <a:p>
            <a:r>
              <a:rPr lang="en-GB" dirty="0" err="1" smtClean="0"/>
              <a:t>cCMV</a:t>
            </a:r>
            <a:r>
              <a:rPr lang="en-GB" dirty="0" smtClean="0"/>
              <a:t> treatment of infected babies</a:t>
            </a:r>
            <a:endParaRPr lang="en-GB" dirty="0"/>
          </a:p>
        </p:txBody>
      </p:sp>
      <p:pic>
        <p:nvPicPr>
          <p:cNvPr id="12" name="Content Placeholder 11"/>
          <p:cNvPicPr>
            <a:picLocks noGrp="1" noChangeAspect="1"/>
          </p:cNvPicPr>
          <p:nvPr>
            <p:ph sz="half" idx="2"/>
          </p:nvPr>
        </p:nvPicPr>
        <p:blipFill>
          <a:blip r:embed="rId2"/>
          <a:stretch>
            <a:fillRect/>
          </a:stretch>
        </p:blipFill>
        <p:spPr>
          <a:xfrm>
            <a:off x="971600" y="1071986"/>
            <a:ext cx="6840760" cy="1971342"/>
          </a:xfrm>
          <a:prstGeom prst="rect">
            <a:avLst/>
          </a:prstGeom>
        </p:spPr>
      </p:pic>
      <p:pic>
        <p:nvPicPr>
          <p:cNvPr id="14" name="Content Placeholder 13"/>
          <p:cNvPicPr>
            <a:picLocks noGrp="1" noChangeAspect="1"/>
          </p:cNvPicPr>
          <p:nvPr>
            <p:ph sz="quarter" idx="4"/>
          </p:nvPr>
        </p:nvPicPr>
        <p:blipFill>
          <a:blip r:embed="rId3"/>
          <a:stretch>
            <a:fillRect/>
          </a:stretch>
        </p:blipFill>
        <p:spPr>
          <a:xfrm>
            <a:off x="1239931" y="3212976"/>
            <a:ext cx="5697513" cy="3282874"/>
          </a:xfrm>
          <a:prstGeom prst="rect">
            <a:avLst/>
          </a:prstGeom>
        </p:spPr>
      </p:pic>
      <p:sp>
        <p:nvSpPr>
          <p:cNvPr id="13" name="TextBox 12"/>
          <p:cNvSpPr txBox="1"/>
          <p:nvPr/>
        </p:nvSpPr>
        <p:spPr>
          <a:xfrm>
            <a:off x="6937444" y="2668854"/>
            <a:ext cx="2016224" cy="369332"/>
          </a:xfrm>
          <a:prstGeom prst="rect">
            <a:avLst/>
          </a:prstGeom>
          <a:noFill/>
        </p:spPr>
        <p:txBody>
          <a:bodyPr wrap="square" rtlCol="0">
            <a:spAutoFit/>
          </a:bodyPr>
          <a:lstStyle/>
          <a:p>
            <a:r>
              <a:rPr lang="en-GB" dirty="0" smtClean="0"/>
              <a:t>J </a:t>
            </a:r>
            <a:r>
              <a:rPr lang="en-GB" dirty="0" err="1" smtClean="0"/>
              <a:t>Paediatr</a:t>
            </a:r>
            <a:r>
              <a:rPr lang="en-GB" dirty="0" smtClean="0"/>
              <a:t> 2003</a:t>
            </a:r>
            <a:endParaRPr lang="en-GB" dirty="0"/>
          </a:p>
        </p:txBody>
      </p:sp>
      <p:pic>
        <p:nvPicPr>
          <p:cNvPr id="15" name="Picture 14"/>
          <p:cNvPicPr>
            <a:picLocks noChangeAspect="1"/>
          </p:cNvPicPr>
          <p:nvPr/>
        </p:nvPicPr>
        <p:blipFill>
          <a:blip r:embed="rId4"/>
          <a:stretch>
            <a:fillRect/>
          </a:stretch>
        </p:blipFill>
        <p:spPr>
          <a:xfrm>
            <a:off x="6372200" y="6093296"/>
            <a:ext cx="2461200" cy="302500"/>
          </a:xfrm>
          <a:prstGeom prst="rect">
            <a:avLst/>
          </a:prstGeom>
        </p:spPr>
      </p:pic>
    </p:spTree>
    <p:extLst>
      <p:ext uri="{BB962C8B-B14F-4D97-AF65-F5344CB8AC3E}">
        <p14:creationId xmlns:p14="http://schemas.microsoft.com/office/powerpoint/2010/main" val="29547898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138"/>
            <a:ext cx="8229600" cy="1143000"/>
          </a:xfrm>
        </p:spPr>
        <p:txBody>
          <a:bodyPr/>
          <a:lstStyle/>
          <a:p>
            <a:r>
              <a:rPr lang="en-GB" dirty="0" smtClean="0"/>
              <a:t>Indications for treatment</a:t>
            </a:r>
            <a:endParaRPr lang="en-GB" dirty="0"/>
          </a:p>
        </p:txBody>
      </p:sp>
      <p:pic>
        <p:nvPicPr>
          <p:cNvPr id="7" name="Picture 6"/>
          <p:cNvPicPr>
            <a:picLocks noChangeAspect="1"/>
          </p:cNvPicPr>
          <p:nvPr/>
        </p:nvPicPr>
        <p:blipFill>
          <a:blip r:embed="rId2"/>
          <a:stretch>
            <a:fillRect/>
          </a:stretch>
        </p:blipFill>
        <p:spPr>
          <a:xfrm>
            <a:off x="428774" y="1568739"/>
            <a:ext cx="7437730" cy="965247"/>
          </a:xfrm>
          <a:prstGeom prst="rect">
            <a:avLst/>
          </a:prstGeom>
        </p:spPr>
      </p:pic>
      <p:pic>
        <p:nvPicPr>
          <p:cNvPr id="10" name="Content Placeholder 9"/>
          <p:cNvPicPr>
            <a:picLocks noGrp="1" noChangeAspect="1"/>
          </p:cNvPicPr>
          <p:nvPr>
            <p:ph sz="half" idx="2"/>
          </p:nvPr>
        </p:nvPicPr>
        <p:blipFill>
          <a:blip r:embed="rId3"/>
          <a:stretch>
            <a:fillRect/>
          </a:stretch>
        </p:blipFill>
        <p:spPr>
          <a:xfrm>
            <a:off x="457200" y="3310474"/>
            <a:ext cx="6995120" cy="2974845"/>
          </a:xfrm>
          <a:prstGeom prst="rect">
            <a:avLst/>
          </a:prstGeom>
        </p:spPr>
      </p:pic>
      <p:sp>
        <p:nvSpPr>
          <p:cNvPr id="5" name="Text Placeholder 4"/>
          <p:cNvSpPr>
            <a:spLocks noGrp="1"/>
          </p:cNvSpPr>
          <p:nvPr>
            <p:ph type="body" sz="quarter" idx="3"/>
          </p:nvPr>
        </p:nvSpPr>
        <p:spPr/>
        <p:txBody>
          <a:bodyPr/>
          <a:lstStyle/>
          <a:p>
            <a:endParaRPr lang="en-GB" dirty="0"/>
          </a:p>
        </p:txBody>
      </p:sp>
      <p:sp>
        <p:nvSpPr>
          <p:cNvPr id="6" name="Content Placeholder 5"/>
          <p:cNvSpPr>
            <a:spLocks noGrp="1"/>
          </p:cNvSpPr>
          <p:nvPr>
            <p:ph sz="quarter" idx="4"/>
          </p:nvPr>
        </p:nvSpPr>
        <p:spPr/>
        <p:txBody>
          <a:bodyPr/>
          <a:lstStyle/>
          <a:p>
            <a:pPr marL="0" indent="0">
              <a:buNone/>
            </a:pP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GB" dirty="0"/>
          </a:p>
        </p:txBody>
      </p:sp>
      <p:pic>
        <p:nvPicPr>
          <p:cNvPr id="9" name="Picture 8"/>
          <p:cNvPicPr>
            <a:picLocks noChangeAspect="1"/>
          </p:cNvPicPr>
          <p:nvPr/>
        </p:nvPicPr>
        <p:blipFill>
          <a:blip r:embed="rId4"/>
          <a:stretch>
            <a:fillRect/>
          </a:stretch>
        </p:blipFill>
        <p:spPr>
          <a:xfrm>
            <a:off x="611560" y="2572011"/>
            <a:ext cx="4988326" cy="209000"/>
          </a:xfrm>
          <a:prstGeom prst="rect">
            <a:avLst/>
          </a:prstGeom>
        </p:spPr>
      </p:pic>
    </p:spTree>
    <p:extLst>
      <p:ext uri="{BB962C8B-B14F-4D97-AF65-F5344CB8AC3E}">
        <p14:creationId xmlns:p14="http://schemas.microsoft.com/office/powerpoint/2010/main" val="35355196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a:bodyPr>
          <a:lstStyle/>
          <a:p>
            <a:r>
              <a:rPr lang="en-GB" dirty="0" smtClean="0"/>
              <a:t>CMV</a:t>
            </a:r>
            <a:endParaRPr lang="en-GB" dirty="0"/>
          </a:p>
        </p:txBody>
      </p:sp>
      <p:pic>
        <p:nvPicPr>
          <p:cNvPr id="4" name="Picture 3" descr="black-silhouette-woman-standing-people-on-white-vector.jpg"/>
          <p:cNvPicPr>
            <a:picLocks noChangeAspect="1"/>
          </p:cNvPicPr>
          <p:nvPr/>
        </p:nvPicPr>
        <p:blipFill>
          <a:blip r:embed="rId2" cstate="print"/>
          <a:srcRect l="34016" r="18268" b="8749"/>
          <a:stretch>
            <a:fillRect/>
          </a:stretch>
        </p:blipFill>
        <p:spPr>
          <a:xfrm>
            <a:off x="1241955" y="1439094"/>
            <a:ext cx="1584176" cy="3282833"/>
          </a:xfrm>
          <a:prstGeom prst="rect">
            <a:avLst/>
          </a:prstGeom>
        </p:spPr>
      </p:pic>
      <p:pic>
        <p:nvPicPr>
          <p:cNvPr id="5" name="Picture 4" descr="preg_silhouette.jpg"/>
          <p:cNvPicPr>
            <a:picLocks noChangeAspect="1"/>
          </p:cNvPicPr>
          <p:nvPr/>
        </p:nvPicPr>
        <p:blipFill>
          <a:blip r:embed="rId3" cstate="print"/>
          <a:stretch>
            <a:fillRect/>
          </a:stretch>
        </p:blipFill>
        <p:spPr>
          <a:xfrm>
            <a:off x="3419872" y="1727126"/>
            <a:ext cx="2088232" cy="2784309"/>
          </a:xfrm>
          <a:prstGeom prst="rect">
            <a:avLst/>
          </a:prstGeom>
          <a:scene3d>
            <a:camera prst="orthographicFront">
              <a:rot lat="0" lon="10800000" rev="0"/>
            </a:camera>
            <a:lightRig rig="threePt" dir="t"/>
          </a:scene3d>
        </p:spPr>
      </p:pic>
      <p:pic>
        <p:nvPicPr>
          <p:cNvPr id="6" name="Picture 5" descr="baby2.jpg"/>
          <p:cNvPicPr>
            <a:picLocks noChangeAspect="1"/>
          </p:cNvPicPr>
          <p:nvPr/>
        </p:nvPicPr>
        <p:blipFill>
          <a:blip r:embed="rId4" cstate="print"/>
          <a:stretch>
            <a:fillRect/>
          </a:stretch>
        </p:blipFill>
        <p:spPr>
          <a:xfrm>
            <a:off x="6308164" y="2405658"/>
            <a:ext cx="2080260" cy="1866900"/>
          </a:xfrm>
          <a:prstGeom prst="rect">
            <a:avLst/>
          </a:prstGeom>
        </p:spPr>
      </p:pic>
      <p:sp>
        <p:nvSpPr>
          <p:cNvPr id="7" name="Right Arrow 6"/>
          <p:cNvSpPr/>
          <p:nvPr/>
        </p:nvSpPr>
        <p:spPr>
          <a:xfrm>
            <a:off x="446419" y="3289598"/>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a:off x="2797531" y="3382174"/>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a:off x="5543458" y="3229207"/>
            <a:ext cx="6835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Multiply 9"/>
          <p:cNvSpPr/>
          <p:nvPr/>
        </p:nvSpPr>
        <p:spPr>
          <a:xfrm>
            <a:off x="292201" y="2924974"/>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ultiply 10"/>
          <p:cNvSpPr/>
          <p:nvPr/>
        </p:nvSpPr>
        <p:spPr>
          <a:xfrm>
            <a:off x="2699792" y="2951262"/>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ultiply 11"/>
          <p:cNvSpPr/>
          <p:nvPr/>
        </p:nvSpPr>
        <p:spPr>
          <a:xfrm>
            <a:off x="5386207" y="2832398"/>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107505" y="4355812"/>
            <a:ext cx="1368152" cy="369332"/>
          </a:xfrm>
          <a:prstGeom prst="rect">
            <a:avLst/>
          </a:prstGeom>
          <a:noFill/>
        </p:spPr>
        <p:txBody>
          <a:bodyPr wrap="square" rtlCol="0">
            <a:spAutoFit/>
          </a:bodyPr>
          <a:lstStyle/>
          <a:p>
            <a:r>
              <a:rPr lang="en-GB" dirty="0" smtClean="0"/>
              <a:t>Vaccination</a:t>
            </a:r>
            <a:endParaRPr lang="en-GB" dirty="0"/>
          </a:p>
        </p:txBody>
      </p:sp>
      <p:sp>
        <p:nvSpPr>
          <p:cNvPr id="14" name="TextBox 13"/>
          <p:cNvSpPr txBox="1"/>
          <p:nvPr/>
        </p:nvSpPr>
        <p:spPr>
          <a:xfrm>
            <a:off x="2483768" y="4377878"/>
            <a:ext cx="1656184" cy="1477328"/>
          </a:xfrm>
          <a:prstGeom prst="rect">
            <a:avLst/>
          </a:prstGeom>
          <a:noFill/>
        </p:spPr>
        <p:txBody>
          <a:bodyPr wrap="square" rtlCol="0">
            <a:spAutoFit/>
          </a:bodyPr>
          <a:lstStyle/>
          <a:p>
            <a:r>
              <a:rPr lang="en-GB" dirty="0" err="1" smtClean="0"/>
              <a:t>Hyperimmune</a:t>
            </a:r>
            <a:r>
              <a:rPr lang="en-GB" dirty="0" smtClean="0"/>
              <a:t> globulin    </a:t>
            </a:r>
            <a:r>
              <a:rPr lang="en-GB" dirty="0" smtClean="0">
                <a:sym typeface="Wingdings"/>
              </a:rPr>
              <a:t></a:t>
            </a:r>
            <a:r>
              <a:rPr lang="en-GB" dirty="0" smtClean="0"/>
              <a:t/>
            </a:r>
            <a:br>
              <a:rPr lang="en-GB" dirty="0" smtClean="0"/>
            </a:br>
            <a:r>
              <a:rPr lang="en-GB" dirty="0" smtClean="0"/>
              <a:t>Antiviral    ?</a:t>
            </a:r>
            <a:br>
              <a:rPr lang="en-GB" dirty="0" smtClean="0"/>
            </a:br>
            <a:r>
              <a:rPr lang="en-GB" dirty="0" smtClean="0"/>
              <a:t>Hygiene interventions</a:t>
            </a:r>
            <a:endParaRPr lang="en-GB" dirty="0"/>
          </a:p>
        </p:txBody>
      </p:sp>
      <p:sp>
        <p:nvSpPr>
          <p:cNvPr id="15" name="TextBox 14"/>
          <p:cNvSpPr txBox="1"/>
          <p:nvPr/>
        </p:nvSpPr>
        <p:spPr>
          <a:xfrm>
            <a:off x="5580112" y="4327936"/>
            <a:ext cx="2448272" cy="1200329"/>
          </a:xfrm>
          <a:prstGeom prst="rect">
            <a:avLst/>
          </a:prstGeom>
          <a:noFill/>
        </p:spPr>
        <p:txBody>
          <a:bodyPr wrap="square" rtlCol="0">
            <a:spAutoFit/>
          </a:bodyPr>
          <a:lstStyle/>
          <a:p>
            <a:r>
              <a:rPr lang="en-GB" dirty="0" err="1" smtClean="0"/>
              <a:t>Valganciclovir</a:t>
            </a:r>
            <a:r>
              <a:rPr lang="en-GB" dirty="0" smtClean="0"/>
              <a:t> treatment  - select patients</a:t>
            </a:r>
          </a:p>
          <a:p>
            <a:r>
              <a:rPr lang="en-GB" dirty="0" smtClean="0"/>
              <a:t>? age of start</a:t>
            </a:r>
            <a:br>
              <a:rPr lang="en-GB" dirty="0" smtClean="0"/>
            </a:br>
            <a:r>
              <a:rPr lang="en-GB" dirty="0" smtClean="0"/>
              <a:t>? how long</a:t>
            </a:r>
            <a:endParaRPr lang="en-GB" dirty="0"/>
          </a:p>
        </p:txBody>
      </p:sp>
    </p:spTree>
    <p:extLst>
      <p:ext uri="{BB962C8B-B14F-4D97-AF65-F5344CB8AC3E}">
        <p14:creationId xmlns:p14="http://schemas.microsoft.com/office/powerpoint/2010/main" val="12900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D0083AC74D2E4590B8524DD7021A9B" ma:contentTypeVersion="34" ma:contentTypeDescription="Create a new document." ma:contentTypeScope="" ma:versionID="64913c2b11431a5fa710955a35c61098">
  <xsd:schema xmlns:xsd="http://www.w3.org/2001/XMLSchema" xmlns:xs="http://www.w3.org/2001/XMLSchema" xmlns:p="http://schemas.microsoft.com/office/2006/metadata/properties" xmlns:ns2="1ab7be79-c801-4e96-acf6-c65ea3e7b6d8" xmlns:ns3="27c7aaf3-e526-47b6-9e6a-014ac67d4cb7" targetNamespace="http://schemas.microsoft.com/office/2006/metadata/properties" ma:root="true" ma:fieldsID="ebeb90aa81bdb7bab17c20f0da0e2c4b" ns2:_="" ns3:_="">
    <xsd:import namespace="1ab7be79-c801-4e96-acf6-c65ea3e7b6d8"/>
    <xsd:import namespace="27c7aaf3-e526-47b6-9e6a-014ac67d4cb7"/>
    <xsd:element name="properties">
      <xsd:complexType>
        <xsd:sequence>
          <xsd:element name="documentManagement">
            <xsd:complexType>
              <xsd:all>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OCR"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7be79-c801-4e96-acf6-c65ea3e7b6d8"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Leaders" ma:index="22" nillable="true" ma:displayName="Invited Leaders" ma:internalName="Invited_Leaders">
      <xsd:simpleType>
        <xsd:restriction base="dms:Note">
          <xsd:maxLength value="255"/>
        </xsd:restriction>
      </xsd:simpleType>
    </xsd:element>
    <xsd:element name="Invited_Members" ma:index="23" nillable="true" ma:displayName="Invited Members" ma:internalName="Invited_Member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Leaders_Only_SectionGroup" ma:index="25" nillable="true" ma:displayName="Has Leaders Only SectionGroup" ma:internalName="Has_Leaders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Tags" ma:index="30" nillable="true" ma:displayName="Tags" ma:internalName="MediaServiceAutoTags" ma:readOnly="true">
      <xsd:simpleType>
        <xsd:restriction base="dms:Text"/>
      </xsd:simpleType>
    </xsd:element>
    <xsd:element name="MediaServiceGenerationTime" ma:index="31" nillable="true" ma:displayName="MediaServiceGenerationTime" ma:hidden="true" ma:internalName="MediaServiceGenerationTime" ma:readOnly="true">
      <xsd:simpleType>
        <xsd:restriction base="dms:Text"/>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DateTaken" ma:index="33" nillable="true" ma:displayName="MediaServiceDateTaken" ma:hidden="true" ma:internalName="MediaServiceDateTaken"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element name="MediaServiceOCR" ma:index="36" nillable="true" ma:displayName="Extracted Text" ma:internalName="MediaServiceOCR" ma:readOnly="true">
      <xsd:simpleType>
        <xsd:restriction base="dms:Note">
          <xsd:maxLength value="255"/>
        </xsd:restriction>
      </xsd:simpleType>
    </xsd:element>
    <xsd:element name="MediaLengthInSeconds" ma:index="37" nillable="true" ma:displayName="Length (seconds)" ma:internalName="MediaLengthInSeconds" ma:readOnly="true">
      <xsd:simpleType>
        <xsd:restriction base="dms:Unknown"/>
      </xsd:simpleType>
    </xsd:element>
    <xsd:element name="lcf76f155ced4ddcb4097134ff3c332f" ma:index="39" nillable="true" ma:taxonomy="true" ma:internalName="lcf76f155ced4ddcb4097134ff3c332f" ma:taxonomyFieldName="MediaServiceImageTags" ma:displayName="Image Tags" ma:readOnly="false" ma:fieldId="{5cf76f15-5ced-4ddc-b409-7134ff3c332f}" ma:taxonomyMulti="true" ma:sspId="7306b285-ac2c-4225-b56d-e54690cf9c97" ma:termSetId="09814cd3-568e-fe90-9814-8d621ff8fb84" ma:anchorId="fba54fb3-c3e1-fe81-a776-ca4b69148c4d" ma:open="true" ma:isKeyword="false">
      <xsd:complexType>
        <xsd:sequence>
          <xsd:element ref="pc:Terms" minOccurs="0" maxOccurs="1"/>
        </xsd:sequence>
      </xsd:complexType>
    </xsd:element>
    <xsd:element name="MediaServiceLocation" ma:index="4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c7aaf3-e526-47b6-9e6a-014ac67d4cb7" elementFormDefault="qualified">
    <xsd:import namespace="http://schemas.microsoft.com/office/2006/documentManagement/types"/>
    <xsd:import namespace="http://schemas.microsoft.com/office/infopath/2007/PartnerControls"/>
    <xsd:element name="TaxCatchAll" ma:index="40" nillable="true" ma:displayName="Taxonomy Catch All Column" ma:hidden="true" ma:list="{d86b8225-73cb-462f-9c7f-f5c28712f6d1}" ma:internalName="TaxCatchAll" ma:showField="CatchAllData" ma:web="27c7aaf3-e526-47b6-9e6a-014ac67d4c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ath_Settings xmlns="1ab7be79-c801-4e96-acf6-c65ea3e7b6d8" xsi:nil="true"/>
    <lcf76f155ced4ddcb4097134ff3c332f xmlns="1ab7be79-c801-4e96-acf6-c65ea3e7b6d8">
      <Terms xmlns="http://schemas.microsoft.com/office/infopath/2007/PartnerControls"/>
    </lcf76f155ced4ddcb4097134ff3c332f>
    <AppVersion xmlns="1ab7be79-c801-4e96-acf6-c65ea3e7b6d8" xsi:nil="true"/>
    <LMS_Mappings xmlns="1ab7be79-c801-4e96-acf6-c65ea3e7b6d8" xsi:nil="true"/>
    <Invited_Members xmlns="1ab7be79-c801-4e96-acf6-c65ea3e7b6d8" xsi:nil="true"/>
    <Templates xmlns="1ab7be79-c801-4e96-acf6-c65ea3e7b6d8" xsi:nil="true"/>
    <Self_Registration_Enabled xmlns="1ab7be79-c801-4e96-acf6-c65ea3e7b6d8" xsi:nil="true"/>
    <Has_Leaders_Only_SectionGroup xmlns="1ab7be79-c801-4e96-acf6-c65ea3e7b6d8" xsi:nil="true"/>
    <TeamsChannelId xmlns="1ab7be79-c801-4e96-acf6-c65ea3e7b6d8" xsi:nil="true"/>
    <Invited_Leaders xmlns="1ab7be79-c801-4e96-acf6-c65ea3e7b6d8" xsi:nil="true"/>
    <CultureName xmlns="1ab7be79-c801-4e96-acf6-c65ea3e7b6d8" xsi:nil="true"/>
    <IsNotebookLocked xmlns="1ab7be79-c801-4e96-acf6-c65ea3e7b6d8" xsi:nil="true"/>
    <Is_Collaboration_Space_Locked xmlns="1ab7be79-c801-4e96-acf6-c65ea3e7b6d8" xsi:nil="true"/>
    <Members xmlns="1ab7be79-c801-4e96-acf6-c65ea3e7b6d8">
      <UserInfo>
        <DisplayName/>
        <AccountId xsi:nil="true"/>
        <AccountType/>
      </UserInfo>
    </Members>
    <TaxCatchAll xmlns="27c7aaf3-e526-47b6-9e6a-014ac67d4cb7" xsi:nil="true"/>
    <FolderType xmlns="1ab7be79-c801-4e96-acf6-c65ea3e7b6d8" xsi:nil="true"/>
    <Owner xmlns="1ab7be79-c801-4e96-acf6-c65ea3e7b6d8">
      <UserInfo>
        <DisplayName/>
        <AccountId xsi:nil="true"/>
        <AccountType/>
      </UserInfo>
    </Owner>
    <Leaders xmlns="1ab7be79-c801-4e96-acf6-c65ea3e7b6d8">
      <UserInfo>
        <DisplayName/>
        <AccountId xsi:nil="true"/>
        <AccountType/>
      </UserInfo>
    </Leaders>
    <Distribution_Groups xmlns="1ab7be79-c801-4e96-acf6-c65ea3e7b6d8" xsi:nil="true"/>
    <DefaultSectionNames xmlns="1ab7be79-c801-4e96-acf6-c65ea3e7b6d8" xsi:nil="true"/>
    <Member_Groups xmlns="1ab7be79-c801-4e96-acf6-c65ea3e7b6d8">
      <UserInfo>
        <DisplayName/>
        <AccountId xsi:nil="true"/>
        <AccountType/>
      </UserInfo>
    </Member_Groups>
    <NotebookType xmlns="1ab7be79-c801-4e96-acf6-c65ea3e7b6d8" xsi:nil="true"/>
  </documentManagement>
</p:properties>
</file>

<file path=customXml/itemProps1.xml><?xml version="1.0" encoding="utf-8"?>
<ds:datastoreItem xmlns:ds="http://schemas.openxmlformats.org/officeDocument/2006/customXml" ds:itemID="{44F1F113-7727-4131-9827-3A3996E07EDB}"/>
</file>

<file path=customXml/itemProps2.xml><?xml version="1.0" encoding="utf-8"?>
<ds:datastoreItem xmlns:ds="http://schemas.openxmlformats.org/officeDocument/2006/customXml" ds:itemID="{F931C923-F074-460F-A31D-67E82D7FFAD0}"/>
</file>

<file path=customXml/itemProps3.xml><?xml version="1.0" encoding="utf-8"?>
<ds:datastoreItem xmlns:ds="http://schemas.openxmlformats.org/officeDocument/2006/customXml" ds:itemID="{42391A40-B419-4BFC-8C39-7A2F88452963}"/>
</file>

<file path=docProps/app.xml><?xml version="1.0" encoding="utf-8"?>
<Properties xmlns="http://schemas.openxmlformats.org/officeDocument/2006/extended-properties" xmlns:vt="http://schemas.openxmlformats.org/officeDocument/2006/docPropsVTypes">
  <TotalTime>1393</TotalTime>
  <Words>869</Words>
  <Application>Microsoft Office PowerPoint</Application>
  <PresentationFormat>On-screen Show (4:3)</PresentationFormat>
  <Paragraphs>249</Paragraphs>
  <Slides>37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 Unicode MS</vt:lpstr>
      <vt:lpstr>Arial</vt:lpstr>
      <vt:lpstr>Calibri</vt:lpstr>
      <vt:lpstr>Wingdings</vt:lpstr>
      <vt:lpstr>Office Theme</vt:lpstr>
      <vt:lpstr>Perinatal and intrauterine infection – what’s new  </vt:lpstr>
      <vt:lpstr>Plan</vt:lpstr>
      <vt:lpstr>PowerPoint Presentation</vt:lpstr>
      <vt:lpstr>Mother to child transmission   Primary prevention, PMTCT during pregnancy, treatment of infected baby</vt:lpstr>
      <vt:lpstr>Blood borne viruses</vt:lpstr>
      <vt:lpstr>Scotland and pregnancies affected by blood borne viruses</vt:lpstr>
      <vt:lpstr>PowerPoint Presentation</vt:lpstr>
      <vt:lpstr>2019 WHO recommendations: First-line ART regimens </vt:lpstr>
      <vt:lpstr>Uptake of major HIV treatment policies in LMICs </vt:lpstr>
      <vt:lpstr>                 WHO &amp; PMTCT</vt:lpstr>
      <vt:lpstr>HIV &amp; PMTCT in Scotland</vt:lpstr>
      <vt:lpstr>PowerPoint Presentation</vt:lpstr>
      <vt:lpstr>PowerPoint Presentation</vt:lpstr>
      <vt:lpstr>PowerPoint Presentation</vt:lpstr>
      <vt:lpstr>HIV </vt:lpstr>
      <vt:lpstr>PowerPoint Presentation</vt:lpstr>
      <vt:lpstr>PowerPoint Presentation</vt:lpstr>
      <vt:lpstr>PowerPoint Presentation</vt:lpstr>
      <vt:lpstr>PowerPoint Presentation</vt:lpstr>
      <vt:lpstr>PowerPoint Presentation</vt:lpstr>
      <vt:lpstr>Pan CQ et al. N Engl J Med 2016;374:2324-2334.</vt:lpstr>
      <vt:lpstr>Hep B </vt:lpstr>
      <vt:lpstr>Hep C </vt:lpstr>
      <vt:lpstr>PowerPoint Presentation</vt:lpstr>
      <vt:lpstr>PowerPoint Presentation</vt:lpstr>
      <vt:lpstr>PowerPoint Presentation</vt:lpstr>
      <vt:lpstr>2011 UK national screening committee  - antenatal Hep C screening</vt:lpstr>
      <vt:lpstr>Figure from Chaillon et al. Cost-effectiveness of Universal Hepatitis C Virus Screening of Pregnant Women in the United States. Clin Infect Dis 2019. </vt:lpstr>
      <vt:lpstr>Hep C treatment</vt:lpstr>
      <vt:lpstr>Paediatric licenses: Harvoni 12-18 years</vt:lpstr>
      <vt:lpstr>Hep C</vt:lpstr>
      <vt:lpstr>cCMV</vt:lpstr>
      <vt:lpstr>PowerPoint Presentation</vt:lpstr>
      <vt:lpstr>CMV – prevention of transmission</vt:lpstr>
      <vt:lpstr>cCMV treatment of infected babies</vt:lpstr>
      <vt:lpstr>Indications for treatment</vt:lpstr>
      <vt:lpstr>CMV</vt:lpstr>
    </vt:vector>
  </TitlesOfParts>
  <Company>NHS Greater Glasgow and Clyde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Blood borne viruses in children - heading towards eradication in Scotland?</dc:title>
  <dc:creator>Doherco578</dc:creator>
  <cp:lastModifiedBy>Conor Doherty</cp:lastModifiedBy>
  <cp:revision>130</cp:revision>
  <dcterms:created xsi:type="dcterms:W3CDTF">2019-10-31T17:26:47Z</dcterms:created>
  <dcterms:modified xsi:type="dcterms:W3CDTF">2022-09-05T06:13:35Z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0x01010036D0083AC74D2E4590B8524DD7021A9B</vt:lpwstr>
  </property>
</Properties>
</file>